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9"/>
  </p:notesMasterIdLst>
  <p:sldIdLst>
    <p:sldId id="356" r:id="rId5"/>
    <p:sldId id="256" r:id="rId6"/>
    <p:sldId id="263" r:id="rId7"/>
    <p:sldId id="264" r:id="rId8"/>
    <p:sldId id="265" r:id="rId9"/>
    <p:sldId id="266" r:id="rId10"/>
    <p:sldId id="257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1pPr>
    <a:lvl2pPr marL="0" marR="0" indent="4572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2pPr>
    <a:lvl3pPr marL="0" marR="0" indent="9144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3pPr>
    <a:lvl4pPr marL="0" marR="0" indent="13716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4pPr>
    <a:lvl5pPr marL="0" marR="0" indent="18288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5pPr>
    <a:lvl6pPr marL="0" marR="0" indent="22860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6pPr>
    <a:lvl7pPr marL="0" marR="0" indent="27432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7pPr>
    <a:lvl8pPr marL="0" marR="0" indent="32004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8pPr>
    <a:lvl9pPr marL="0" marR="0" indent="36576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1A4A1-BD37-5B44-903C-B7B33A67A6B4}" v="5" dt="2025-01-30T15:51:42.10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7"/>
    <p:restoredTop sz="94690"/>
  </p:normalViewPr>
  <p:slideViewPr>
    <p:cSldViewPr snapToGrid="0">
      <p:cViewPr varScale="1">
        <p:scale>
          <a:sx n="44" d="100"/>
          <a:sy n="44" d="100"/>
        </p:scale>
        <p:origin x="84" y="1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theme" Target="theme/theme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AMB Cover-Imag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N_Cover-Slide_(1920x1080).png" descr="N_Cover-Slide_(1920x1080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0E2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724588"/>
            <a:ext cx="10698917" cy="93478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Slide Subtitle</a:t>
            </a:r>
          </a:p>
        </p:txBody>
      </p:sp>
      <p:sp>
        <p:nvSpPr>
          <p:cNvPr id="7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>
            <a:noAutofit/>
          </a:bodyPr>
          <a:lstStyle>
            <a:lvl1pPr marL="571500" indent="-571500"/>
            <a:lvl2pPr marL="1181100" indent="-571500"/>
            <a:lvl3pPr marL="1790700" indent="-571500"/>
            <a:lvl4pPr marL="2400300" indent="-571500"/>
            <a:lvl5pPr marL="3009900" indent="-571500"/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0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44899"/>
            <a:ext cx="9779000" cy="149693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 algn="ctr">
              <a:defRPr sz="6100" b="0" spc="1403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Section Title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 algn="ctr">
              <a:defRPr sz="6000" b="0" spc="1403">
                <a:latin typeface="Montserrat ExtraBold" pitchFamily="2" charset="0"/>
                <a:ea typeface="Montserrat ExtraBold" pitchFamily="2" charset="0"/>
                <a:cs typeface="Montserrat ExtraBold" pitchFamily="2" charset="0"/>
                <a:sym typeface="Avenir Book"/>
              </a:defRPr>
            </a:lvl1pPr>
          </a:lstStyle>
          <a:p>
            <a:r>
              <a:rPr dirty="0"/>
              <a:t>Section Title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44899"/>
            <a:ext cx="21971000" cy="152390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98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81021"/>
            <a:ext cx="21971000" cy="934779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Slide Subtitle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21202"/>
            <a:ext cx="21971000" cy="1526186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7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98444"/>
            <a:ext cx="21971000" cy="93478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Agenda Subtitle</a:t>
            </a:r>
          </a:p>
        </p:txBody>
      </p:sp>
      <p:sp>
        <p:nvSpPr>
          <p:cNvPr id="108" name="Body Level One…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0" indent="0">
              <a:buSzTx/>
              <a:buNone/>
            </a:lvl1pPr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3311498"/>
            <a:ext cx="21971000" cy="7093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7000" spc="-140">
                <a:latin typeface="Georgia"/>
                <a:ea typeface="Georgia"/>
                <a:cs typeface="Georgia"/>
                <a:sym typeface="Georgia"/>
              </a:defRPr>
            </a:lvl1pPr>
            <a:lvl2pPr marL="0" indent="457200" algn="ctr">
              <a:spcBef>
                <a:spcPts val="0"/>
              </a:spcBef>
              <a:buSzTx/>
              <a:buNone/>
              <a:defRPr sz="7000" spc="-140">
                <a:latin typeface="Georgia"/>
                <a:ea typeface="Georgia"/>
                <a:cs typeface="Georgia"/>
                <a:sym typeface="Georgia"/>
              </a:defRPr>
            </a:lvl2pPr>
            <a:lvl3pPr marL="0" indent="914400" algn="ctr">
              <a:spcBef>
                <a:spcPts val="0"/>
              </a:spcBef>
              <a:buSzTx/>
              <a:buNone/>
              <a:defRPr sz="7000" spc="-140">
                <a:latin typeface="Georgia"/>
                <a:ea typeface="Georgia"/>
                <a:cs typeface="Georgia"/>
                <a:sym typeface="Georgia"/>
              </a:defRPr>
            </a:lvl3pPr>
            <a:lvl4pPr marL="0" indent="1371600" algn="ctr">
              <a:spcBef>
                <a:spcPts val="0"/>
              </a:spcBef>
              <a:buSzTx/>
              <a:buNone/>
              <a:defRPr sz="7000" spc="-140">
                <a:latin typeface="Georgia"/>
                <a:ea typeface="Georgia"/>
                <a:cs typeface="Georgia"/>
                <a:sym typeface="Georgia"/>
              </a:defRPr>
            </a:lvl4pPr>
            <a:lvl5pPr marL="0" indent="1828800" algn="ctr">
              <a:spcBef>
                <a:spcPts val="0"/>
              </a:spcBef>
              <a:buSzTx/>
              <a:buNone/>
              <a:defRPr sz="7000" spc="-140"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862656"/>
            <a:ext cx="21971000" cy="72415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6800" b="1" cap="all">
                <a:latin typeface="+mn-lt"/>
                <a:ea typeface="+mn-ea"/>
                <a:cs typeface="+mn-cs"/>
                <a:sym typeface="Avenir Next Condensed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6800" b="1" cap="all">
                <a:latin typeface="+mn-lt"/>
                <a:ea typeface="+mn-ea"/>
                <a:cs typeface="+mn-cs"/>
                <a:sym typeface="Avenir Next Condensed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6800" b="1" cap="all">
                <a:latin typeface="+mn-lt"/>
                <a:ea typeface="+mn-ea"/>
                <a:cs typeface="+mn-cs"/>
                <a:sym typeface="Avenir Next Condensed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6800" b="1" cap="all">
                <a:latin typeface="+mn-lt"/>
                <a:ea typeface="+mn-ea"/>
                <a:cs typeface="+mn-cs"/>
                <a:sym typeface="Avenir Next Condensed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6800" b="1" cap="all">
                <a:latin typeface="+mn-lt"/>
                <a:ea typeface="+mn-ea"/>
                <a:cs typeface="+mn-cs"/>
                <a:sym typeface="Avenir Next Condensed Regular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5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0024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1975054">
              <a:lnSpc>
                <a:spcPct val="80000"/>
              </a:lnSpc>
              <a:spcBef>
                <a:spcPts val="0"/>
              </a:spcBef>
              <a:buSzTx/>
              <a:buNone/>
              <a:defRPr sz="4941" cap="all" spc="1136"/>
            </a:lvl1pPr>
          </a:lstStyle>
          <a:p>
            <a:r>
              <a:t>Fact information</a:t>
            </a:r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solidFill>
          <a:srgbClr val="0E2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vangelism Cover-Imag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N_EL-Cover-Slide_(1920x1080)_v7.png" descr="N_EL-Cover-Slide_(1920x1080)_v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-Log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3546559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6800" spc="0"/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42" name="First Last"/>
          <p:cNvSpPr txBox="1">
            <a:spLocks noGrp="1"/>
          </p:cNvSpPr>
          <p:nvPr>
            <p:ph type="body" sz="half" idx="21"/>
          </p:nvPr>
        </p:nvSpPr>
        <p:spPr>
          <a:xfrm>
            <a:off x="1206498" y="8143737"/>
            <a:ext cx="21971004" cy="4648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000" cap="all" spc="1403"/>
            </a:lvl1pPr>
          </a:lstStyle>
          <a:p>
            <a:r>
              <a:rPr dirty="0"/>
              <a:t>First Last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bg>
      <p:bgPr>
        <a:solidFill>
          <a:srgbClr val="0E2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4600"/>
            </a:lvl1pPr>
            <a:lvl2pPr marL="0" indent="457200">
              <a:spcBef>
                <a:spcPts val="0"/>
              </a:spcBef>
              <a:buSzTx/>
              <a:buNone/>
              <a:defRPr sz="4600"/>
            </a:lvl2pPr>
            <a:lvl3pPr marL="0" indent="914400">
              <a:spcBef>
                <a:spcPts val="0"/>
              </a:spcBef>
              <a:buSzTx/>
              <a:buNone/>
              <a:defRPr sz="4600"/>
            </a:lvl3pPr>
            <a:lvl4pPr marL="0" indent="1371600">
              <a:spcBef>
                <a:spcPts val="0"/>
              </a:spcBef>
              <a:buSzTx/>
              <a:buNone/>
              <a:defRPr sz="4600"/>
            </a:lvl4pPr>
            <a:lvl5pPr marL="0" indent="1828800">
              <a:spcBef>
                <a:spcPts val="0"/>
              </a:spcBef>
              <a:buSzTx/>
              <a:buNone/>
              <a:defRPr sz="4600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Photo Alt">
    <p:bg>
      <p:bgPr>
        <a:solidFill>
          <a:srgbClr val="0E2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Title">
            <a:extLst>
              <a:ext uri="{FF2B5EF4-FFF2-40B4-BE49-F238E27FC236}">
                <a16:creationId xmlns:a16="http://schemas.microsoft.com/office/drawing/2014/main" id="{0605D7A9-D642-D5FC-7AFB-ED41C2AE676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 algn="ctr">
              <a:defRPr sz="6100" b="0" spc="1403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8971032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Photo Alt">
    <p:bg>
      <p:bgPr>
        <a:solidFill>
          <a:srgbClr val="0E2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Title">
            <a:extLst>
              <a:ext uri="{FF2B5EF4-FFF2-40B4-BE49-F238E27FC236}">
                <a16:creationId xmlns:a16="http://schemas.microsoft.com/office/drawing/2014/main" id="{371D0C3D-FD6E-D44B-7A59-B349C3A245C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 algn="ctr">
              <a:defRPr sz="6000" b="0" spc="1403">
                <a:latin typeface="Montserrat ExtraBold" pitchFamily="2" charset="0"/>
                <a:ea typeface="Montserrat ExtraBold" pitchFamily="2" charset="0"/>
                <a:cs typeface="Montserrat ExtraBold" pitchFamily="2" charset="0"/>
                <a:sym typeface="Avenir Book"/>
              </a:defRPr>
            </a:lvl1pPr>
          </a:lstStyle>
          <a:p>
            <a:r>
              <a:rPr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9336302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81021"/>
            <a:ext cx="21971000" cy="934779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Slide Subtitle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Body Level One…"/>
          <p:cNvSpPr txBox="1">
            <a:spLocks noGrp="1"/>
          </p:cNvSpPr>
          <p:nvPr>
            <p:ph type="body" idx="21"/>
          </p:nvPr>
        </p:nvSpPr>
        <p:spPr>
          <a:xfrm>
            <a:off x="1206500" y="2729994"/>
            <a:ext cx="21971000" cy="8256012"/>
          </a:xfrm>
          <a:prstGeom prst="rect">
            <a:avLst/>
          </a:prstGeom>
        </p:spPr>
        <p:txBody>
          <a:bodyPr/>
          <a:lstStyle>
            <a:lvl1pPr marL="571500" indent="-571500"/>
            <a:lvl2pPr marL="1181100" indent="-571500"/>
            <a:lvl3pPr marL="1790700" indent="-571500"/>
            <a:lvl4pPr marL="2400300" indent="-571500"/>
            <a:lvl5pPr marL="3009900" indent="-5715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68596"/>
            <a:ext cx="21971000" cy="1583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r>
              <a:rPr dirty="0"/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3845659"/>
            <a:ext cx="21971000" cy="8256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2pPr marL="1219200" indent="-609600"/>
            <a:lvl3pPr marL="1828800" indent="-609600"/>
            <a:lvl4pPr marL="2438400" indent="-609600"/>
            <a:lvl5pPr marL="3048000" indent="-609600"/>
          </a:lstStyle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1800" cap="none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66" r:id="rId6"/>
    <p:sldLayoutId id="2147483668" r:id="rId7"/>
    <p:sldLayoutId id="2147483655" r:id="rId8"/>
    <p:sldLayoutId id="2147483656" r:id="rId9"/>
    <p:sldLayoutId id="2147483657" r:id="rId10"/>
    <p:sldLayoutId id="2147483669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none" spc="440" baseline="0">
          <a:solidFill>
            <a:srgbClr val="FFFFFF"/>
          </a:solidFill>
          <a:uFillTx/>
          <a:latin typeface="Montserrat ExtraBold" pitchFamily="2" charset="0"/>
          <a:ea typeface="+mn-ea"/>
          <a:cs typeface="+mn-cs"/>
          <a:sym typeface="Avenir Next Condensed Regular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all" spc="440" baseline="0">
          <a:solidFill>
            <a:srgbClr val="FFFFFF"/>
          </a:solidFill>
          <a:uFillTx/>
          <a:latin typeface="+mn-lt"/>
          <a:ea typeface="+mn-ea"/>
          <a:cs typeface="+mn-cs"/>
          <a:sym typeface="Avenir Next Condensed Regular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all" spc="440" baseline="0">
          <a:solidFill>
            <a:srgbClr val="FFFFFF"/>
          </a:solidFill>
          <a:uFillTx/>
          <a:latin typeface="+mn-lt"/>
          <a:ea typeface="+mn-ea"/>
          <a:cs typeface="+mn-cs"/>
          <a:sym typeface="Avenir Next Condensed Regular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all" spc="440" baseline="0">
          <a:solidFill>
            <a:srgbClr val="FFFFFF"/>
          </a:solidFill>
          <a:uFillTx/>
          <a:latin typeface="+mn-lt"/>
          <a:ea typeface="+mn-ea"/>
          <a:cs typeface="+mn-cs"/>
          <a:sym typeface="Avenir Next Condensed Regular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all" spc="440" baseline="0">
          <a:solidFill>
            <a:srgbClr val="FFFFFF"/>
          </a:solidFill>
          <a:uFillTx/>
          <a:latin typeface="+mn-lt"/>
          <a:ea typeface="+mn-ea"/>
          <a:cs typeface="+mn-cs"/>
          <a:sym typeface="Avenir Next Condensed Regular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all" spc="440" baseline="0">
          <a:solidFill>
            <a:srgbClr val="FFFFFF"/>
          </a:solidFill>
          <a:uFillTx/>
          <a:latin typeface="+mn-lt"/>
          <a:ea typeface="+mn-ea"/>
          <a:cs typeface="+mn-cs"/>
          <a:sym typeface="Avenir Next Condensed Regular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all" spc="440" baseline="0">
          <a:solidFill>
            <a:srgbClr val="FFFFFF"/>
          </a:solidFill>
          <a:uFillTx/>
          <a:latin typeface="+mn-lt"/>
          <a:ea typeface="+mn-ea"/>
          <a:cs typeface="+mn-cs"/>
          <a:sym typeface="Avenir Next Condensed Regular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all" spc="440" baseline="0">
          <a:solidFill>
            <a:srgbClr val="FFFFFF"/>
          </a:solidFill>
          <a:uFillTx/>
          <a:latin typeface="+mn-lt"/>
          <a:ea typeface="+mn-ea"/>
          <a:cs typeface="+mn-cs"/>
          <a:sym typeface="Avenir Next Condensed Regular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all" spc="440" baseline="0">
          <a:solidFill>
            <a:srgbClr val="FFFFFF"/>
          </a:solidFill>
          <a:uFillTx/>
          <a:latin typeface="+mn-lt"/>
          <a:ea typeface="+mn-ea"/>
          <a:cs typeface="+mn-cs"/>
          <a:sym typeface="Avenir Next Condensed Regular"/>
        </a:defRPr>
      </a:lvl9pPr>
    </p:titleStyle>
    <p:bodyStyle>
      <a:lvl1pPr marL="609599" marR="0" indent="-609599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Montserrat" pitchFamily="2" charset="0"/>
          <a:ea typeface="Montserrat" pitchFamily="2" charset="0"/>
          <a:cs typeface="Montserrat" pitchFamily="2" charset="0"/>
          <a:sym typeface="Avenir Book"/>
        </a:defRPr>
      </a:lvl1pPr>
      <a:lvl2pPr marL="11811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17907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24003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30099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36195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42291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48387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54483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mb.net/evangelism/espanol" TargetMode="Externa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mb.net/evangelism/espanol" TargetMode="Externa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FB91ED07-810C-49F8-F6CB-1E74DDCD0373}"/>
              </a:ext>
            </a:extLst>
          </p:cNvPr>
          <p:cNvSpPr txBox="1">
            <a:spLocks/>
          </p:cNvSpPr>
          <p:nvPr/>
        </p:nvSpPr>
        <p:spPr>
          <a:xfrm>
            <a:off x="0" y="3992052"/>
            <a:ext cx="24384000" cy="5624322"/>
          </a:xfrm>
          <a:prstGeom prst="rect">
            <a:avLst/>
          </a:prstGeom>
        </p:spPr>
        <p:txBody>
          <a:bodyPr/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1" i="0" u="none" strike="noStrike" cap="none" spc="440" baseline="0">
                <a:solidFill>
                  <a:srgbClr val="FFFFFF"/>
                </a:solidFill>
                <a:uFillTx/>
                <a:latin typeface="Montserrat ExtraBold" pitchFamily="2" charset="0"/>
                <a:ea typeface="+mn-ea"/>
                <a:cs typeface="+mn-cs"/>
                <a:sym typeface="Avenir Next Condensed Regular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1" i="0" u="none" strike="noStrike" cap="all" spc="44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Next Condensed Regular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1" i="0" u="none" strike="noStrike" cap="all" spc="44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Next Condensed Regular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1" i="0" u="none" strike="noStrike" cap="all" spc="44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Next Condensed Regular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1" i="0" u="none" strike="noStrike" cap="all" spc="44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Next Condensed Regular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1" i="0" u="none" strike="noStrike" cap="all" spc="44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Next Condensed Regular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1" i="0" u="none" strike="noStrike" cap="all" spc="44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Next Condensed Regular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1" i="0" u="none" strike="noStrike" cap="all" spc="44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Next Condensed Regular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1" i="0" u="none" strike="noStrike" cap="all" spc="44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Next Condensed Regular"/>
              </a:defRPr>
            </a:lvl9pPr>
          </a:lstStyle>
          <a:p>
            <a:pPr algn="ctr" hangingPunct="1">
              <a:lnSpc>
                <a:spcPct val="150000"/>
              </a:lnSpc>
            </a:pPr>
            <a:r>
              <a:rPr lang="en-US" sz="7500" dirty="0">
                <a:solidFill>
                  <a:schemeClr val="tx1"/>
                </a:solidFill>
                <a:effectLst/>
                <a:latin typeface="Montserrat ExtraBold" pitchFamily="2" charset="77"/>
              </a:rPr>
              <a:t>CREAR UNA CULTURA</a:t>
            </a:r>
            <a:br>
              <a:rPr lang="en-US" sz="7500" dirty="0">
                <a:solidFill>
                  <a:schemeClr val="tx1"/>
                </a:solidFill>
                <a:effectLst/>
                <a:latin typeface="Montserrat ExtraBold" pitchFamily="2" charset="77"/>
              </a:rPr>
            </a:br>
            <a:r>
              <a:rPr lang="en-US" sz="7500" dirty="0">
                <a:solidFill>
                  <a:schemeClr val="tx1"/>
                </a:solidFill>
                <a:effectLst/>
                <a:latin typeface="Montserrat ExtraBold" pitchFamily="2" charset="77"/>
              </a:rPr>
              <a:t>DE EVANGELISMO</a:t>
            </a:r>
            <a:br>
              <a:rPr lang="en-US" sz="7500" dirty="0">
                <a:solidFill>
                  <a:schemeClr val="tx1"/>
                </a:solidFill>
                <a:effectLst/>
                <a:latin typeface="Montserrat ExtraBold" pitchFamily="2" charset="77"/>
              </a:rPr>
            </a:br>
            <a:r>
              <a:rPr lang="en-US" sz="7500" dirty="0">
                <a:solidFill>
                  <a:schemeClr val="tx1"/>
                </a:solidFill>
                <a:effectLst/>
                <a:latin typeface="Montserrat ExtraBold" pitchFamily="2" charset="77"/>
              </a:rPr>
              <a:t>ENTRE MUJERES</a:t>
            </a:r>
            <a:endParaRPr lang="en-US" sz="7500" dirty="0">
              <a:solidFill>
                <a:schemeClr val="tx1"/>
              </a:solidFill>
              <a:latin typeface="Montserrat Extra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6071945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86BC-CEF3-653A-02E3-05EDE5C3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r>
              <a:rPr lang="en-US" b="1" dirty="0">
                <a:latin typeface="Montserrat Medium" pitchFamily="2" charset="0"/>
              </a:rPr>
              <a:t>IMPULSO</a:t>
            </a:r>
          </a:p>
        </p:txBody>
      </p:sp>
    </p:spTree>
    <p:extLst>
      <p:ext uri="{BB962C8B-B14F-4D97-AF65-F5344CB8AC3E}">
        <p14:creationId xmlns:p14="http://schemas.microsoft.com/office/powerpoint/2010/main" val="358625904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674AB-21D5-0743-01D1-00C682ED3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602" y="1605516"/>
            <a:ext cx="19102795" cy="105049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Las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mujeres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representan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casi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el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60%</a:t>
            </a:r>
            <a:b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</a:b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de la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mayoría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de las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congregaciones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.</a:t>
            </a:r>
            <a:endParaRPr lang="en-US" spc="0" dirty="0">
              <a:solidFill>
                <a:schemeClr val="tx1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187C79-F05F-339A-A852-F6419FFBF337}"/>
              </a:ext>
            </a:extLst>
          </p:cNvPr>
          <p:cNvSpPr txBox="1">
            <a:spLocks/>
          </p:cNvSpPr>
          <p:nvPr/>
        </p:nvSpPr>
        <p:spPr>
          <a:xfrm>
            <a:off x="19351440" y="11224438"/>
            <a:ext cx="5032560" cy="2491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0" marR="0" indent="0" algn="ct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1403" baseline="0">
                <a:solidFill>
                  <a:srgbClr val="FFFFFF"/>
                </a:solidFill>
                <a:uFillTx/>
                <a:latin typeface="Montserrat ExtraBold" pitchFamily="2" charset="0"/>
                <a:ea typeface="Montserrat ExtraBold" pitchFamily="2" charset="0"/>
                <a:cs typeface="Montserrat ExtraBold" pitchFamily="2" charset="0"/>
                <a:sym typeface="Avenir Book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1" i="0" u="none" strike="noStrike" cap="all" spc="44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Next Condensed Regular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1" i="0" u="none" strike="noStrike" cap="all" spc="44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Next Condensed Regular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1" i="0" u="none" strike="noStrike" cap="all" spc="44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Next Condensed Regular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1" i="0" u="none" strike="noStrike" cap="all" spc="44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Next Condensed Regular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1" i="0" u="none" strike="noStrike" cap="all" spc="44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Next Condensed Regular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1" i="0" u="none" strike="noStrike" cap="all" spc="44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Next Condensed Regular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1" i="0" u="none" strike="noStrike" cap="all" spc="44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Next Condensed Regular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1" i="0" u="none" strike="noStrike" cap="all" spc="44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venir Next Condensed Regular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en-US" sz="3000" i="1" spc="0" dirty="0">
                <a:latin typeface="Montserrat Medium" pitchFamily="2" charset="0"/>
              </a:rPr>
              <a:t>Pew Research </a:t>
            </a:r>
          </a:p>
        </p:txBody>
      </p:sp>
    </p:spTree>
    <p:extLst>
      <p:ext uri="{BB962C8B-B14F-4D97-AF65-F5344CB8AC3E}">
        <p14:creationId xmlns:p14="http://schemas.microsoft.com/office/powerpoint/2010/main" val="396951556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4B159F-D41B-DB66-3703-CE1D6BC1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7500" dirty="0"/>
              <a:t>EVALUACIÓN:</a:t>
            </a:r>
            <a:br>
              <a:rPr lang="en-US" sz="7500" dirty="0"/>
            </a:br>
            <a:r>
              <a:rPr lang="en-US" sz="7500" dirty="0"/>
              <a:t>EVALUACIÓN PERSONAL</a:t>
            </a:r>
          </a:p>
        </p:txBody>
      </p:sp>
    </p:spTree>
    <p:extLst>
      <p:ext uri="{BB962C8B-B14F-4D97-AF65-F5344CB8AC3E}">
        <p14:creationId xmlns:p14="http://schemas.microsoft.com/office/powerpoint/2010/main" val="146209281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674AB-21D5-0743-01D1-00C682ED3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3973" y="2169041"/>
            <a:ext cx="12776053" cy="89419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Como líderes ministeriales,</a:t>
            </a:r>
            <a:br>
              <a:rPr lang="es-E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</a:br>
            <a:r>
              <a:rPr lang="es-E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no podemos dar lo que no tenemos,</a:t>
            </a:r>
            <a:br>
              <a:rPr lang="es-E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</a:br>
            <a:r>
              <a:rPr lang="es-E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y no podemos liderar lo que no vivimos.</a:t>
            </a:r>
            <a:r>
              <a:rPr lang="es-ES" b="0" i="0" spc="0" dirty="0">
                <a:solidFill>
                  <a:srgbClr val="000000"/>
                </a:solidFill>
                <a:effectLst/>
                <a:latin typeface="Baskerville Old Face" panose="02020602080505020303" pitchFamily="18" charset="77"/>
              </a:rPr>
              <a:t> </a:t>
            </a:r>
            <a:endParaRPr lang="en-US" spc="0" dirty="0">
              <a:latin typeface="Baskerville Old Face" panose="020206020805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349649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86BC-CEF3-653A-02E3-05EDE5C3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r>
              <a:rPr lang="en-US" spc="0" dirty="0">
                <a:latin typeface="Montserrat Medium" pitchFamily="2" charset="0"/>
              </a:rPr>
              <a:t>1. </a:t>
            </a:r>
            <a:r>
              <a:rPr lang="en-US" spc="0" dirty="0" err="1">
                <a:latin typeface="Montserrat Medium" pitchFamily="2" charset="0"/>
              </a:rPr>
              <a:t>Evalúa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tu</a:t>
            </a:r>
            <a:r>
              <a:rPr lang="en-US" spc="0" dirty="0">
                <a:latin typeface="Montserrat Medium" pitchFamily="2" charset="0"/>
              </a:rPr>
              <a:t> alma.</a:t>
            </a:r>
          </a:p>
        </p:txBody>
      </p:sp>
    </p:spTree>
    <p:extLst>
      <p:ext uri="{BB962C8B-B14F-4D97-AF65-F5344CB8AC3E}">
        <p14:creationId xmlns:p14="http://schemas.microsoft.com/office/powerpoint/2010/main" val="190091504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B4692-EF3C-7E6E-D4A4-67CF7D88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pc="0" dirty="0">
                <a:latin typeface="Montserrat Medium" pitchFamily="2" charset="0"/>
              </a:rPr>
              <a:t>2. </a:t>
            </a:r>
            <a:r>
              <a:rPr lang="en-US" spc="0" dirty="0" err="1">
                <a:latin typeface="Montserrat Medium" pitchFamily="2" charset="0"/>
              </a:rPr>
              <a:t>Evalúa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tu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matrimonio</a:t>
            </a:r>
            <a:r>
              <a:rPr lang="en-US" spc="0" dirty="0">
                <a:latin typeface="Montserrat Medium" pitchFamily="2" charset="0"/>
              </a:rPr>
              <a:t> y </a:t>
            </a:r>
            <a:r>
              <a:rPr lang="en-US" spc="0" dirty="0" err="1">
                <a:latin typeface="Montserrat Medium" pitchFamily="2" charset="0"/>
              </a:rPr>
              <a:t>familia</a:t>
            </a:r>
            <a:r>
              <a:rPr lang="en-US" spc="0" dirty="0">
                <a:latin typeface="Montserrat Medium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976631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0445-E881-8F72-68CD-CCDD7870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r>
              <a:rPr lang="en-US" spc="0" dirty="0">
                <a:latin typeface="Montserrat Medium" pitchFamily="2" charset="0"/>
              </a:rPr>
              <a:t>3. </a:t>
            </a:r>
            <a:r>
              <a:rPr lang="en-US" spc="0" dirty="0" err="1">
                <a:latin typeface="Montserrat Medium" pitchFamily="2" charset="0"/>
              </a:rPr>
              <a:t>Evalúa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tu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trabajo</a:t>
            </a:r>
            <a:r>
              <a:rPr lang="en-US" spc="0" dirty="0">
                <a:latin typeface="Montserrat Medium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095374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4B159F-D41B-DB66-3703-CE1D6BC1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7500" dirty="0"/>
              <a:t>EVALUACIÓN:</a:t>
            </a:r>
            <a:br>
              <a:rPr lang="en-US" sz="7500" dirty="0"/>
            </a:br>
            <a:r>
              <a:rPr lang="en-US" sz="7500" dirty="0"/>
              <a:t>TU ALMA</a:t>
            </a:r>
          </a:p>
        </p:txBody>
      </p:sp>
    </p:spTree>
    <p:extLst>
      <p:ext uri="{BB962C8B-B14F-4D97-AF65-F5344CB8AC3E}">
        <p14:creationId xmlns:p14="http://schemas.microsoft.com/office/powerpoint/2010/main" val="8826668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BB354-9521-CB89-8DCF-ED3533D2263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06500" y="4463449"/>
            <a:ext cx="21971000" cy="934780"/>
          </a:xfrm>
        </p:spPr>
        <p:txBody>
          <a:bodyPr/>
          <a:lstStyle/>
          <a:p>
            <a:pPr algn="ctr"/>
            <a:r>
              <a:rPr lang="en-US" sz="6000" b="1" dirty="0">
                <a:latin typeface="Montserrat Medium" pitchFamily="2" charset="0"/>
              </a:rPr>
              <a:t>EVALUACIÓN: TU ALMA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F2444F-1CAD-67CD-7A79-679E0250D8CD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534400" y="5821497"/>
            <a:ext cx="7207623" cy="6214560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 err="1"/>
              <a:t>Espiritualmente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1743655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86BC-CEF3-653A-02E3-05EDE5C3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r>
              <a:rPr lang="en-US" spc="0" dirty="0">
                <a:latin typeface="Montserrat Medium" pitchFamily="2" charset="0"/>
              </a:rPr>
              <a:t>1. Lee la Palabra de Dios.</a:t>
            </a:r>
          </a:p>
        </p:txBody>
      </p:sp>
    </p:spTree>
    <p:extLst>
      <p:ext uri="{BB962C8B-B14F-4D97-AF65-F5344CB8AC3E}">
        <p14:creationId xmlns:p14="http://schemas.microsoft.com/office/powerpoint/2010/main" val="296555177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4B159F-D41B-DB66-3703-CE1D6BC1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1128" y="4533900"/>
            <a:ext cx="17421744" cy="4648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7500" b="1" dirty="0">
                <a:solidFill>
                  <a:schemeClr val="tx1"/>
                </a:solidFill>
                <a:effectLst/>
                <a:latin typeface="Montserrat ExtraBold" pitchFamily="2" charset="77"/>
              </a:rPr>
              <a:t>CÓMO CAPACITAR A LAS MUJERES PARA EL EVANGELISMO</a:t>
            </a:r>
            <a:endParaRPr lang="en-US" sz="7500" b="1" dirty="0">
              <a:solidFill>
                <a:schemeClr val="tx1"/>
              </a:solidFill>
              <a:latin typeface="Montserrat ExtraBold" pitchFamily="2" charset="77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674AB-21D5-0743-01D1-00C682ED3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453" y="1605516"/>
            <a:ext cx="17209093" cy="105049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No solo de pan vivirá el hombre,</a:t>
            </a:r>
            <a:br>
              <a:rPr lang="es-E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</a:br>
            <a:r>
              <a:rPr lang="es-E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sino de toda palabra que sale de la boca de Dios.</a:t>
            </a:r>
            <a:br>
              <a:rPr lang="en-US" sz="6500" spc="0" dirty="0">
                <a:latin typeface="Baskerville Old Face" panose="02020602080505020303" pitchFamily="18" charset="0"/>
              </a:rPr>
            </a:br>
            <a:br>
              <a:rPr lang="en-US" sz="6500" spc="0" dirty="0">
                <a:latin typeface="Baskerville Old Face" panose="02020602080505020303" pitchFamily="18" charset="0"/>
              </a:rPr>
            </a:br>
            <a:r>
              <a:rPr lang="en-US" sz="6500" spc="0" dirty="0">
                <a:latin typeface="Baskerville Old Face" panose="02020602080505020303" pitchFamily="18" charset="0"/>
              </a:rPr>
              <a:t>Mateo 4:4 (RVR 1960)</a:t>
            </a:r>
          </a:p>
        </p:txBody>
      </p:sp>
    </p:spTree>
    <p:extLst>
      <p:ext uri="{BB962C8B-B14F-4D97-AF65-F5344CB8AC3E}">
        <p14:creationId xmlns:p14="http://schemas.microsoft.com/office/powerpoint/2010/main" val="277545352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B4692-EF3C-7E6E-D4A4-67CF7D88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r>
              <a:rPr lang="en-US" spc="0" dirty="0">
                <a:latin typeface="Montserrat Medium" pitchFamily="2" charset="0"/>
              </a:rPr>
              <a:t>2. Ora.</a:t>
            </a:r>
          </a:p>
        </p:txBody>
      </p:sp>
    </p:spTree>
    <p:extLst>
      <p:ext uri="{BB962C8B-B14F-4D97-AF65-F5344CB8AC3E}">
        <p14:creationId xmlns:p14="http://schemas.microsoft.com/office/powerpoint/2010/main" val="365745479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674AB-21D5-0743-01D1-00C682ED3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874" y="1605516"/>
            <a:ext cx="17586252" cy="105049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Por nada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estéis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afanosos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; antes bien,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en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todo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,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mediante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oración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y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súplica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con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acción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de gracias,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sean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dadas a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conocer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vuestras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peticiones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delante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de Dios. Y la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paz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de Dios, que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sobrepasa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todo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entendimiento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,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guardará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vuestros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corazones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y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vuestras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mentes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en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Cristo Jesús.</a:t>
            </a:r>
            <a:br>
              <a:rPr lang="en-US" sz="6500" spc="0" dirty="0">
                <a:latin typeface="Baskerville Old Face" panose="02020602080505020303" pitchFamily="18" charset="0"/>
              </a:rPr>
            </a:br>
            <a:br>
              <a:rPr lang="en-US" sz="6500" spc="0" dirty="0">
                <a:latin typeface="Baskerville Old Face" panose="02020602080505020303" pitchFamily="18" charset="0"/>
              </a:rPr>
            </a:br>
            <a:r>
              <a:rPr lang="en-US" sz="6500" spc="0" dirty="0" err="1">
                <a:latin typeface="Baskerville Old Face" panose="02020602080505020303" pitchFamily="18" charset="0"/>
              </a:rPr>
              <a:t>Filipenses</a:t>
            </a:r>
            <a:r>
              <a:rPr lang="en-US" sz="6500" spc="0" dirty="0">
                <a:latin typeface="Baskerville Old Face" panose="02020602080505020303" pitchFamily="18" charset="0"/>
              </a:rPr>
              <a:t> 4:6-7 (LBLA)</a:t>
            </a:r>
          </a:p>
        </p:txBody>
      </p:sp>
    </p:spTree>
    <p:extLst>
      <p:ext uri="{BB962C8B-B14F-4D97-AF65-F5344CB8AC3E}">
        <p14:creationId xmlns:p14="http://schemas.microsoft.com/office/powerpoint/2010/main" val="26702072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0445-E881-8F72-68CD-CCDD7870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r>
              <a:rPr lang="en-US" spc="0" dirty="0">
                <a:latin typeface="Montserrat Medium" pitchFamily="2" charset="0"/>
              </a:rPr>
              <a:t>3. Alaba. </a:t>
            </a:r>
          </a:p>
        </p:txBody>
      </p:sp>
    </p:spTree>
    <p:extLst>
      <p:ext uri="{BB962C8B-B14F-4D97-AF65-F5344CB8AC3E}">
        <p14:creationId xmlns:p14="http://schemas.microsoft.com/office/powerpoint/2010/main" val="408777041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BB354-9521-CB89-8DCF-ED3533D2263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06500" y="4463449"/>
            <a:ext cx="21971000" cy="934780"/>
          </a:xfrm>
        </p:spPr>
        <p:txBody>
          <a:bodyPr/>
          <a:lstStyle/>
          <a:p>
            <a:pPr algn="ctr"/>
            <a:r>
              <a:rPr lang="en-US" sz="6000" b="1" dirty="0" err="1">
                <a:latin typeface="Montserrat Medium" pitchFamily="2" charset="0"/>
              </a:rPr>
              <a:t>Evaluación</a:t>
            </a:r>
            <a:r>
              <a:rPr lang="en-US" sz="6000" b="1" dirty="0">
                <a:latin typeface="Montserrat Medium" pitchFamily="2" charset="0"/>
              </a:rPr>
              <a:t>: </a:t>
            </a:r>
            <a:r>
              <a:rPr lang="en-US" sz="6000" b="1" dirty="0" err="1">
                <a:latin typeface="Montserrat Medium" pitchFamily="2" charset="0"/>
              </a:rPr>
              <a:t>tu</a:t>
            </a:r>
            <a:r>
              <a:rPr lang="en-US" sz="6000" b="1" dirty="0">
                <a:latin typeface="Montserrat Medium" pitchFamily="2" charset="0"/>
              </a:rPr>
              <a:t> alma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F2444F-1CAD-67CD-7A79-679E0250D8CD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193741" y="5821497"/>
            <a:ext cx="8086165" cy="6214560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 err="1"/>
              <a:t>Espiritualmente</a:t>
            </a:r>
            <a:endParaRPr lang="en-US" sz="60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 err="1"/>
              <a:t>Relacionalmente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8552707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9148597-586C-6EFE-36A0-2B1C0DD536AC}"/>
              </a:ext>
            </a:extLst>
          </p:cNvPr>
          <p:cNvSpPr txBox="1">
            <a:spLocks/>
          </p:cNvSpPr>
          <p:nvPr/>
        </p:nvSpPr>
        <p:spPr>
          <a:xfrm>
            <a:off x="1206500" y="4463449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100" b="0" i="0" u="none" strike="noStrike" cap="all" spc="1403" baseline="0">
                <a:solidFill>
                  <a:srgbClr val="FFFFFF"/>
                </a:solidFill>
                <a:uFillTx/>
                <a:latin typeface="Montserrat" pitchFamily="2" charset="0"/>
                <a:ea typeface="Montserrat" pitchFamily="2" charset="0"/>
                <a:cs typeface="Montserrat" pitchFamily="2" charset="0"/>
                <a:sym typeface="Avenir Book"/>
              </a:defRPr>
            </a:lvl1pPr>
            <a:lvl2pPr marL="12192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18288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24384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30480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6195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42291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48387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54483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algn="ctr" hangingPunct="1"/>
            <a:r>
              <a:rPr lang="en-US" sz="6000" b="1">
                <a:latin typeface="Montserrat Medium" pitchFamily="2" charset="0"/>
              </a:rPr>
              <a:t>Evaluación: tu alma</a:t>
            </a:r>
            <a:endParaRPr lang="en-US" sz="6000" b="1" dirty="0">
              <a:latin typeface="Montserrat Medium" pitchFamily="2" charset="0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24BD94A-AF70-46AB-FDAF-8C9D0A210494}"/>
              </a:ext>
            </a:extLst>
          </p:cNvPr>
          <p:cNvSpPr txBox="1">
            <a:spLocks/>
          </p:cNvSpPr>
          <p:nvPr/>
        </p:nvSpPr>
        <p:spPr>
          <a:xfrm>
            <a:off x="8193741" y="5821497"/>
            <a:ext cx="8086165" cy="6214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Montserrat" pitchFamily="2" charset="0"/>
                <a:ea typeface="Montserrat" pitchFamily="2" charset="0"/>
                <a:cs typeface="Montserrat" pitchFamily="2" charset="0"/>
                <a:sym typeface="Avenir Book"/>
              </a:defRPr>
            </a:lvl1pPr>
            <a:lvl2pPr marL="0" marR="0" indent="4572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9144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1371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18288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6195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42291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48387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54483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sz="6000" dirty="0" err="1"/>
              <a:t>Espiritualmente</a:t>
            </a:r>
            <a:endParaRPr lang="en-US" sz="6000" dirty="0"/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sz="6000" dirty="0" err="1"/>
              <a:t>Relacionalmente</a:t>
            </a:r>
            <a:endParaRPr lang="en-US" sz="6000" dirty="0"/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sz="6000" dirty="0" err="1"/>
              <a:t>Físicamente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5908633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4B159F-D41B-DB66-3703-CE1D6BC1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1128" y="4533900"/>
            <a:ext cx="17421744" cy="4648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7500" dirty="0"/>
              <a:t>EVALUACIÓN:</a:t>
            </a:r>
            <a:br>
              <a:rPr lang="en-US" sz="7500" dirty="0"/>
            </a:br>
            <a:r>
              <a:rPr lang="en-US" sz="7500" dirty="0"/>
              <a:t>TU TRABAJO</a:t>
            </a:r>
          </a:p>
        </p:txBody>
      </p:sp>
    </p:spTree>
    <p:extLst>
      <p:ext uri="{BB962C8B-B14F-4D97-AF65-F5344CB8AC3E}">
        <p14:creationId xmlns:p14="http://schemas.microsoft.com/office/powerpoint/2010/main" val="406063060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674AB-21D5-0743-01D1-00C682ED3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059" y="1605516"/>
            <a:ext cx="18755882" cy="105049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Vayan, pues, y hagan discípulos de todas las naciones, bautizándolos en el nombre del Padre y del Hijo y del Espíritu Santo, enseñándoles a guardar todo lo que les he mandado; y ¡recuerden! Yo estoy con ustedes todos los días, hasta el fin del mundo.</a:t>
            </a:r>
            <a:br>
              <a:rPr lang="en-US" sz="6500" spc="0" dirty="0">
                <a:latin typeface="Baskerville Old Face" panose="02020602080505020303" pitchFamily="18" charset="0"/>
              </a:rPr>
            </a:br>
            <a:br>
              <a:rPr lang="en-US" sz="6500" spc="0" dirty="0">
                <a:latin typeface="Baskerville Old Face" panose="02020602080505020303" pitchFamily="18" charset="0"/>
              </a:rPr>
            </a:br>
            <a:r>
              <a:rPr lang="en-US" sz="6500" spc="0" dirty="0">
                <a:latin typeface="Baskerville Old Face" panose="02020602080505020303" pitchFamily="18" charset="0"/>
              </a:rPr>
              <a:t>Mateo 28:19-20 (NBLA)</a:t>
            </a:r>
          </a:p>
        </p:txBody>
      </p:sp>
    </p:spTree>
    <p:extLst>
      <p:ext uri="{BB962C8B-B14F-4D97-AF65-F5344CB8AC3E}">
        <p14:creationId xmlns:p14="http://schemas.microsoft.com/office/powerpoint/2010/main" val="11995680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674AB-21D5-0743-01D1-00C682ED3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694" y="1605516"/>
            <a:ext cx="16333694" cy="105049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Pregúntate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: "¿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Estoy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participando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personalmente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en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el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evangelismo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donde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vivo,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en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el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ministerio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al que Dios me ha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llamado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a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servir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,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en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mi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comunidad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y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en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cualquier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otro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lugar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donde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Dios me ha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puesto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?".</a:t>
            </a:r>
            <a:endParaRPr lang="en-US" spc="0" dirty="0">
              <a:solidFill>
                <a:schemeClr val="tx1"/>
              </a:solidFill>
              <a:latin typeface="Baskerville Old Face" panose="020206020805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535168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86BC-CEF3-653A-02E3-05EDE5C3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r>
              <a:rPr lang="en-US" spc="0" dirty="0">
                <a:latin typeface="Montserrat Medium" pitchFamily="2" charset="0"/>
              </a:rPr>
              <a:t>1. </a:t>
            </a:r>
            <a:r>
              <a:rPr lang="en-US" spc="0" dirty="0" err="1">
                <a:latin typeface="Montserrat Medium" pitchFamily="2" charset="0"/>
              </a:rPr>
              <a:t>Modela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el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evangelismo</a:t>
            </a:r>
            <a:r>
              <a:rPr lang="en-US" spc="0" dirty="0">
                <a:latin typeface="Montserrat Medium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285542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674AB-21D5-0743-01D1-00C682ED3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77" y="2118872"/>
            <a:ext cx="19761645" cy="954997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6500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  <a:ea typeface="Baskerville" panose="02020502070401020303" pitchFamily="18" charset="0"/>
              </a:rPr>
              <a:t>Por tanto, vayan y hagan discípulos de todas las naciones, bautizándolos en el nombre del Padre y del Hijo y del Espíritu Santo, enseñándoles a obedecer todo lo que les he mandado a ustedes. Y les aseguro que estaré con ustedes siempre, hasta el fin del mundo.</a:t>
            </a:r>
            <a:br>
              <a:rPr lang="en-US" sz="6600" spc="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</a:br>
            <a:br>
              <a:rPr lang="en-US" sz="6500" spc="0" dirty="0">
                <a:latin typeface="Baskerville Old Face" panose="02020602080505020303" pitchFamily="18" charset="0"/>
              </a:rPr>
            </a:br>
            <a:r>
              <a:rPr lang="en-US" sz="6500" spc="0" dirty="0">
                <a:latin typeface="Baskerville Old Face" panose="02020602080505020303" pitchFamily="18" charset="0"/>
              </a:rPr>
              <a:t>Mateo 28:19-20 (NVI)</a:t>
            </a:r>
          </a:p>
        </p:txBody>
      </p:sp>
    </p:spTree>
    <p:extLst>
      <p:ext uri="{BB962C8B-B14F-4D97-AF65-F5344CB8AC3E}">
        <p14:creationId xmlns:p14="http://schemas.microsoft.com/office/powerpoint/2010/main" val="338061113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86BC-CEF3-653A-02E3-05EDE5C3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r>
              <a:rPr lang="en-US" spc="0" dirty="0">
                <a:latin typeface="Montserrat Medium" pitchFamily="2" charset="0"/>
              </a:rPr>
              <a:t>2. </a:t>
            </a:r>
            <a:r>
              <a:rPr lang="en-US" spc="0" dirty="0" err="1">
                <a:latin typeface="Montserrat Medium" pitchFamily="2" charset="0"/>
              </a:rPr>
              <a:t>Prioriza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el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evangelismo</a:t>
            </a:r>
            <a:r>
              <a:rPr lang="en-US" spc="0" dirty="0">
                <a:latin typeface="Montserrat Medium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5251668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86BC-CEF3-653A-02E3-05EDE5C3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r>
              <a:rPr lang="en-US" spc="0" dirty="0">
                <a:latin typeface="Montserrat Medium" pitchFamily="2" charset="0"/>
              </a:rPr>
              <a:t>3. </a:t>
            </a:r>
            <a:r>
              <a:rPr lang="en-US" spc="0" dirty="0" err="1">
                <a:latin typeface="Montserrat Medium" pitchFamily="2" charset="0"/>
              </a:rPr>
              <a:t>Discipula</a:t>
            </a:r>
            <a:r>
              <a:rPr lang="en-US" spc="0" dirty="0">
                <a:latin typeface="Montserrat Medium" pitchFamily="2" charset="0"/>
              </a:rPr>
              <a:t> a </a:t>
            </a:r>
            <a:r>
              <a:rPr lang="en-US" spc="0" dirty="0" err="1">
                <a:latin typeface="Montserrat Medium" pitchFamily="2" charset="0"/>
              </a:rPr>
              <a:t>otras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en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el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evangelismo</a:t>
            </a:r>
            <a:r>
              <a:rPr lang="en-US" spc="0" dirty="0">
                <a:latin typeface="Montserrat Medium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4454829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4B159F-D41B-DB66-3703-CE1D6BC1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7500" dirty="0"/>
              <a:t>COMPROMISO:</a:t>
            </a:r>
            <a:br>
              <a:rPr lang="en-US" sz="7500" dirty="0"/>
            </a:br>
            <a:r>
              <a:rPr lang="en-US" sz="7500" dirty="0"/>
              <a:t>MISIÓN</a:t>
            </a:r>
          </a:p>
        </p:txBody>
      </p:sp>
    </p:spTree>
    <p:extLst>
      <p:ext uri="{BB962C8B-B14F-4D97-AF65-F5344CB8AC3E}">
        <p14:creationId xmlns:p14="http://schemas.microsoft.com/office/powerpoint/2010/main" val="22765538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86BC-CEF3-653A-02E3-05EDE5C39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>
                <a:latin typeface="Montserrat Medium" pitchFamily="2" charset="0"/>
              </a:rPr>
              <a:t>1. </a:t>
            </a:r>
            <a:r>
              <a:rPr lang="en-US" spc="0" dirty="0" err="1">
                <a:latin typeface="Montserrat Medium" pitchFamily="2" charset="0"/>
              </a:rPr>
              <a:t>Vivir</a:t>
            </a:r>
            <a:r>
              <a:rPr lang="en-US" spc="0" dirty="0">
                <a:latin typeface="Montserrat Medium" pitchFamily="2" charset="0"/>
              </a:rPr>
              <a:t> la </a:t>
            </a:r>
            <a:r>
              <a:rPr lang="en-US" spc="0" dirty="0" err="1">
                <a:latin typeface="Montserrat Medium" pitchFamily="2" charset="0"/>
              </a:rPr>
              <a:t>misión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en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todas</a:t>
            </a:r>
            <a:r>
              <a:rPr lang="en-US" spc="0" dirty="0">
                <a:latin typeface="Montserrat Medium" pitchFamily="2" charset="0"/>
              </a:rPr>
              <a:t> partes.</a:t>
            </a:r>
          </a:p>
        </p:txBody>
      </p:sp>
    </p:spTree>
    <p:extLst>
      <p:ext uri="{BB962C8B-B14F-4D97-AF65-F5344CB8AC3E}">
        <p14:creationId xmlns:p14="http://schemas.microsoft.com/office/powerpoint/2010/main" val="2846882023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0445-E881-8F72-68CD-CCDD7870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560" y="2015977"/>
            <a:ext cx="18314879" cy="96840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Por tanto,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vayan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y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hagan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discípulos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de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todas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las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naciones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,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bautizándolos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en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el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nombre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del Padre y del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Hijo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y del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Espíritu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Santo,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enseñándoles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a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obedecer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todo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lo que les he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mandado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a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ustedes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.</a:t>
            </a:r>
            <a:br>
              <a:rPr lang="en-US" sz="6500" spc="0" dirty="0">
                <a:latin typeface="Baskerville Old Face" panose="02020602080505020303" pitchFamily="18" charset="0"/>
              </a:rPr>
            </a:br>
            <a:br>
              <a:rPr lang="en-US" sz="6500" spc="0" dirty="0">
                <a:latin typeface="Baskerville Old Face" panose="02020602080505020303" pitchFamily="18" charset="0"/>
              </a:rPr>
            </a:br>
            <a:r>
              <a:rPr lang="en-US" sz="6500" spc="0" dirty="0">
                <a:latin typeface="Baskerville Old Face" panose="02020602080505020303" pitchFamily="18" charset="0"/>
              </a:rPr>
              <a:t>Mateo 28:19-20a (NVI)</a:t>
            </a:r>
          </a:p>
        </p:txBody>
      </p:sp>
    </p:spTree>
    <p:extLst>
      <p:ext uri="{BB962C8B-B14F-4D97-AF65-F5344CB8AC3E}">
        <p14:creationId xmlns:p14="http://schemas.microsoft.com/office/powerpoint/2010/main" val="2849702359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0445-E881-8F72-68CD-CCDD7870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pc="0" dirty="0">
                <a:latin typeface="Montserrat Medium" pitchFamily="2" charset="0"/>
              </a:rPr>
              <a:t>2. </a:t>
            </a:r>
            <a:r>
              <a:rPr lang="en-US" spc="0" dirty="0" err="1">
                <a:latin typeface="Montserrat Medium" pitchFamily="2" charset="0"/>
              </a:rPr>
              <a:t>Ir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por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tu</a:t>
            </a:r>
            <a:r>
              <a:rPr lang="en-US" spc="0" dirty="0">
                <a:latin typeface="Montserrat Medium" pitchFamily="2" charset="0"/>
              </a:rPr>
              <a:t> día con </a:t>
            </a:r>
            <a:r>
              <a:rPr lang="en-US" spc="0" dirty="0" err="1">
                <a:latin typeface="Montserrat Medium" pitchFamily="2" charset="0"/>
              </a:rPr>
              <a:t>intencionalidad</a:t>
            </a:r>
            <a:r>
              <a:rPr lang="en-US" spc="0" dirty="0">
                <a:latin typeface="Montserrat Medium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514697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0445-E881-8F72-68CD-CCDD7870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>
                <a:latin typeface="Montserrat Medium" pitchFamily="2" charset="0"/>
              </a:rPr>
              <a:t>3. </a:t>
            </a:r>
            <a:r>
              <a:rPr lang="en-US" spc="0" dirty="0" err="1">
                <a:latin typeface="Montserrat Medium" pitchFamily="2" charset="0"/>
              </a:rPr>
              <a:t>Conversar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sobre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el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evangelio</a:t>
            </a:r>
            <a:r>
              <a:rPr lang="en-US" spc="0" dirty="0">
                <a:latin typeface="Montserrat Medium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2923209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5C6F1-6AE4-1511-BE9A-D6DA55FBE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0548" y="3300122"/>
            <a:ext cx="4082904" cy="7115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Montserrat Medium" pitchFamily="2" charset="0"/>
              </a:rPr>
              <a:t>S: </a:t>
            </a:r>
            <a:r>
              <a:rPr lang="en-US" sz="6000" dirty="0" err="1">
                <a:latin typeface="Montserrat Medium" pitchFamily="2" charset="0"/>
              </a:rPr>
              <a:t>Servir</a:t>
            </a:r>
            <a:endParaRPr lang="en-US" sz="6000" dirty="0">
              <a:latin typeface="Montserrat Medium" pitchFamily="2" charset="0"/>
            </a:endParaRPr>
          </a:p>
          <a:p>
            <a:endParaRPr lang="en-US" sz="6000" dirty="0">
              <a:latin typeface="Montserra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220359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5C6F1-6AE4-1511-BE9A-D6DA55FBE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3647" y="3300122"/>
            <a:ext cx="7476565" cy="7115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Montserrat Medium" pitchFamily="2" charset="0"/>
              </a:rPr>
              <a:t>S: </a:t>
            </a:r>
            <a:r>
              <a:rPr lang="en-US" sz="6000" dirty="0" err="1">
                <a:latin typeface="Montserrat Medium" pitchFamily="2" charset="0"/>
              </a:rPr>
              <a:t>Servir</a:t>
            </a:r>
            <a:endParaRPr lang="en-US" sz="6000" dirty="0">
              <a:latin typeface="Montserrat Medium" pitchFamily="2" charset="0"/>
            </a:endParaRPr>
          </a:p>
          <a:p>
            <a:pPr marL="0" indent="0">
              <a:buNone/>
            </a:pPr>
            <a:r>
              <a:rPr lang="en-US" sz="6000" dirty="0">
                <a:latin typeface="Montserrat Medium" pitchFamily="2" charset="0"/>
              </a:rPr>
              <a:t>H: Hear (</a:t>
            </a:r>
            <a:r>
              <a:rPr lang="en-US" sz="6000" dirty="0" err="1">
                <a:latin typeface="Montserrat Medium" pitchFamily="2" charset="0"/>
              </a:rPr>
              <a:t>Escuchar</a:t>
            </a:r>
            <a:r>
              <a:rPr lang="en-US" sz="6000" dirty="0">
                <a:latin typeface="Montserrat Medium" pitchFamily="2" charset="0"/>
              </a:rPr>
              <a:t>)</a:t>
            </a:r>
          </a:p>
          <a:p>
            <a:endParaRPr lang="en-US" sz="6000" dirty="0">
              <a:latin typeface="Montserra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15399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3E14A78-5DD6-7F9F-DA94-D60C825C41FD}"/>
              </a:ext>
            </a:extLst>
          </p:cNvPr>
          <p:cNvSpPr txBox="1">
            <a:spLocks/>
          </p:cNvSpPr>
          <p:nvPr/>
        </p:nvSpPr>
        <p:spPr>
          <a:xfrm>
            <a:off x="9233647" y="3300122"/>
            <a:ext cx="7476565" cy="7115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09599" marR="0" indent="-609599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Montserrat" pitchFamily="2" charset="0"/>
                <a:ea typeface="Montserrat" pitchFamily="2" charset="0"/>
                <a:cs typeface="Montserrat" pitchFamily="2" charset="0"/>
                <a:sym typeface="Avenir Book"/>
              </a:defRPr>
            </a:lvl1pPr>
            <a:lvl2pPr marL="12192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18288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24384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30480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6195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42291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48387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54483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marL="0" indent="0" hangingPunct="1">
              <a:buFontTx/>
              <a:buNone/>
            </a:pPr>
            <a:r>
              <a:rPr lang="en-US" sz="6000" dirty="0">
                <a:latin typeface="Montserrat Medium" pitchFamily="2" charset="0"/>
              </a:rPr>
              <a:t>S: </a:t>
            </a:r>
            <a:r>
              <a:rPr lang="en-US" sz="6000" dirty="0" err="1">
                <a:latin typeface="Montserrat Medium" pitchFamily="2" charset="0"/>
              </a:rPr>
              <a:t>Servir</a:t>
            </a:r>
            <a:endParaRPr lang="en-US" sz="6000" dirty="0">
              <a:latin typeface="Montserrat Medium" pitchFamily="2" charset="0"/>
            </a:endParaRPr>
          </a:p>
          <a:p>
            <a:pPr marL="0" indent="0" hangingPunct="1">
              <a:buFontTx/>
              <a:buNone/>
            </a:pPr>
            <a:r>
              <a:rPr lang="en-US" sz="6000" dirty="0">
                <a:latin typeface="Montserrat Medium" pitchFamily="2" charset="0"/>
              </a:rPr>
              <a:t>H: Hear (</a:t>
            </a:r>
            <a:r>
              <a:rPr lang="en-US" sz="6000" dirty="0" err="1">
                <a:latin typeface="Montserrat Medium" pitchFamily="2" charset="0"/>
              </a:rPr>
              <a:t>Escuchar</a:t>
            </a:r>
            <a:r>
              <a:rPr lang="en-US" sz="6000" dirty="0">
                <a:latin typeface="Montserrat Medium" pitchFamily="2" charset="0"/>
              </a:rPr>
              <a:t>)</a:t>
            </a:r>
          </a:p>
          <a:p>
            <a:pPr marL="0" indent="0" hangingPunct="1">
              <a:buFontTx/>
              <a:buNone/>
            </a:pPr>
            <a:r>
              <a:rPr lang="en-US" sz="6000" dirty="0">
                <a:latin typeface="Montserrat Medium" pitchFamily="2" charset="0"/>
              </a:rPr>
              <a:t>A: Ask (</a:t>
            </a:r>
            <a:r>
              <a:rPr lang="en-US" sz="6000" dirty="0" err="1">
                <a:latin typeface="Montserrat Medium" pitchFamily="2" charset="0"/>
              </a:rPr>
              <a:t>Preguntar</a:t>
            </a:r>
            <a:r>
              <a:rPr lang="en-US" sz="6000" dirty="0">
                <a:latin typeface="Montserrat Medium" pitchFamily="2" charset="0"/>
              </a:rPr>
              <a:t>)</a:t>
            </a:r>
          </a:p>
          <a:p>
            <a:pPr hangingPunct="1"/>
            <a:endParaRPr lang="en-US" sz="6000" dirty="0">
              <a:latin typeface="Montserra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7078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BB354-9521-CB89-8DCF-ED3533D2263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06500" y="824414"/>
            <a:ext cx="21971000" cy="197593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chemeClr val="tx1"/>
                </a:solidFill>
                <a:effectLst/>
                <a:latin typeface="Montserrat Medium" pitchFamily="2" charset="77"/>
              </a:rPr>
              <a:t>PERSONAS QUE NO CONOCEN EL EVANGELIO EN NORTEAMÉRICA</a:t>
            </a:r>
            <a:endParaRPr lang="en-US" sz="6000" dirty="0">
              <a:solidFill>
                <a:schemeClr val="tx1"/>
              </a:solidFill>
              <a:latin typeface="Montserrat Medium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F2444F-1CAD-67CD-7A79-679E0250D8CD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245225" y="4617544"/>
            <a:ext cx="17821834" cy="3817853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Menos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 del 50% de </a:t>
            </a: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los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estadounidenses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 son </a:t>
            </a: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miembros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 de </a:t>
            </a: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una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iglesia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 local.</a:t>
            </a:r>
            <a:endParaRPr lang="en-US" sz="6000" dirty="0">
              <a:solidFill>
                <a:schemeClr val="tx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66325176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539CA2D-D4D8-913C-B676-FB54D469B18D}"/>
              </a:ext>
            </a:extLst>
          </p:cNvPr>
          <p:cNvSpPr txBox="1">
            <a:spLocks/>
          </p:cNvSpPr>
          <p:nvPr/>
        </p:nvSpPr>
        <p:spPr>
          <a:xfrm>
            <a:off x="9233647" y="3300122"/>
            <a:ext cx="7476565" cy="7115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09599" marR="0" indent="-609599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Montserrat" pitchFamily="2" charset="0"/>
                <a:ea typeface="Montserrat" pitchFamily="2" charset="0"/>
                <a:cs typeface="Montserrat" pitchFamily="2" charset="0"/>
                <a:sym typeface="Avenir Book"/>
              </a:defRPr>
            </a:lvl1pPr>
            <a:lvl2pPr marL="12192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18288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24384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30480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6195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42291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48387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54483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marL="0" indent="0" hangingPunct="1">
              <a:buFontTx/>
              <a:buNone/>
            </a:pPr>
            <a:r>
              <a:rPr lang="en-US" sz="6000" dirty="0">
                <a:latin typeface="Montserrat Medium" pitchFamily="2" charset="0"/>
              </a:rPr>
              <a:t>S: </a:t>
            </a:r>
            <a:r>
              <a:rPr lang="en-US" sz="6000" dirty="0" err="1">
                <a:latin typeface="Montserrat Medium" pitchFamily="2" charset="0"/>
              </a:rPr>
              <a:t>Servir</a:t>
            </a:r>
            <a:endParaRPr lang="en-US" sz="6000" dirty="0">
              <a:latin typeface="Montserrat Medium" pitchFamily="2" charset="0"/>
            </a:endParaRPr>
          </a:p>
          <a:p>
            <a:pPr marL="0" indent="0" hangingPunct="1">
              <a:buFontTx/>
              <a:buNone/>
            </a:pPr>
            <a:r>
              <a:rPr lang="en-US" sz="6000" dirty="0">
                <a:latin typeface="Montserrat Medium" pitchFamily="2" charset="0"/>
              </a:rPr>
              <a:t>H: Hear (</a:t>
            </a:r>
            <a:r>
              <a:rPr lang="en-US" sz="6000" dirty="0" err="1">
                <a:latin typeface="Montserrat Medium" pitchFamily="2" charset="0"/>
              </a:rPr>
              <a:t>Escuchar</a:t>
            </a:r>
            <a:r>
              <a:rPr lang="en-US" sz="6000" dirty="0">
                <a:latin typeface="Montserrat Medium" pitchFamily="2" charset="0"/>
              </a:rPr>
              <a:t>)</a:t>
            </a:r>
          </a:p>
          <a:p>
            <a:pPr marL="0" indent="0" hangingPunct="1">
              <a:buFontTx/>
              <a:buNone/>
            </a:pPr>
            <a:r>
              <a:rPr lang="en-US" sz="6000" dirty="0">
                <a:latin typeface="Montserrat Medium" pitchFamily="2" charset="0"/>
              </a:rPr>
              <a:t>A: Ask (</a:t>
            </a:r>
            <a:r>
              <a:rPr lang="en-US" sz="6000" dirty="0" err="1">
                <a:latin typeface="Montserrat Medium" pitchFamily="2" charset="0"/>
              </a:rPr>
              <a:t>Preguntar</a:t>
            </a:r>
            <a:r>
              <a:rPr lang="en-US" sz="6000" dirty="0">
                <a:latin typeface="Montserrat Medium" pitchFamily="2" charset="0"/>
              </a:rPr>
              <a:t>)</a:t>
            </a:r>
          </a:p>
          <a:p>
            <a:pPr marL="0" indent="0" hangingPunct="1">
              <a:buFontTx/>
              <a:buNone/>
            </a:pPr>
            <a:r>
              <a:rPr lang="en-US" sz="6000" dirty="0">
                <a:latin typeface="Montserrat Medium" pitchFamily="2" charset="0"/>
              </a:rPr>
              <a:t>R: </a:t>
            </a:r>
            <a:r>
              <a:rPr lang="en-US" sz="6000" dirty="0" err="1">
                <a:latin typeface="Montserrat Medium" pitchFamily="2" charset="0"/>
              </a:rPr>
              <a:t>Relacionarse</a:t>
            </a:r>
            <a:endParaRPr lang="en-US" sz="6000" dirty="0">
              <a:latin typeface="Montserrat Medium" pitchFamily="2" charset="0"/>
            </a:endParaRPr>
          </a:p>
          <a:p>
            <a:pPr hangingPunct="1"/>
            <a:endParaRPr lang="en-US" sz="6000" dirty="0">
              <a:latin typeface="Montserra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501719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B475574-156E-D953-EFAB-24BD188ACBCD}"/>
              </a:ext>
            </a:extLst>
          </p:cNvPr>
          <p:cNvSpPr txBox="1">
            <a:spLocks/>
          </p:cNvSpPr>
          <p:nvPr/>
        </p:nvSpPr>
        <p:spPr>
          <a:xfrm>
            <a:off x="9233647" y="3300122"/>
            <a:ext cx="7476565" cy="7115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09599" marR="0" indent="-609599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Montserrat" pitchFamily="2" charset="0"/>
                <a:ea typeface="Montserrat" pitchFamily="2" charset="0"/>
                <a:cs typeface="Montserrat" pitchFamily="2" charset="0"/>
                <a:sym typeface="Avenir Book"/>
              </a:defRPr>
            </a:lvl1pPr>
            <a:lvl2pPr marL="12192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18288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24384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30480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6195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42291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48387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54483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marL="0" indent="0" hangingPunct="1">
              <a:buFontTx/>
              <a:buNone/>
            </a:pPr>
            <a:r>
              <a:rPr lang="en-US" sz="6000" dirty="0">
                <a:latin typeface="Montserrat Medium" pitchFamily="2" charset="0"/>
              </a:rPr>
              <a:t>S: </a:t>
            </a:r>
            <a:r>
              <a:rPr lang="en-US" sz="6000" dirty="0" err="1">
                <a:latin typeface="Montserrat Medium" pitchFamily="2" charset="0"/>
              </a:rPr>
              <a:t>Servir</a:t>
            </a:r>
            <a:endParaRPr lang="en-US" sz="6000" dirty="0">
              <a:latin typeface="Montserrat Medium" pitchFamily="2" charset="0"/>
            </a:endParaRPr>
          </a:p>
          <a:p>
            <a:pPr marL="0" indent="0" hangingPunct="1">
              <a:buFontTx/>
              <a:buNone/>
            </a:pPr>
            <a:r>
              <a:rPr lang="en-US" sz="6000" dirty="0">
                <a:latin typeface="Montserrat Medium" pitchFamily="2" charset="0"/>
              </a:rPr>
              <a:t>H: Hear (</a:t>
            </a:r>
            <a:r>
              <a:rPr lang="en-US" sz="6000" dirty="0" err="1">
                <a:latin typeface="Montserrat Medium" pitchFamily="2" charset="0"/>
              </a:rPr>
              <a:t>Escuchar</a:t>
            </a:r>
            <a:r>
              <a:rPr lang="en-US" sz="6000" dirty="0">
                <a:latin typeface="Montserrat Medium" pitchFamily="2" charset="0"/>
              </a:rPr>
              <a:t>)</a:t>
            </a:r>
          </a:p>
          <a:p>
            <a:pPr marL="0" indent="0" hangingPunct="1">
              <a:buFontTx/>
              <a:buNone/>
            </a:pPr>
            <a:r>
              <a:rPr lang="en-US" sz="6000" dirty="0">
                <a:latin typeface="Montserrat Medium" pitchFamily="2" charset="0"/>
              </a:rPr>
              <a:t>A: Ask (</a:t>
            </a:r>
            <a:r>
              <a:rPr lang="en-US" sz="6000" dirty="0" err="1">
                <a:latin typeface="Montserrat Medium" pitchFamily="2" charset="0"/>
              </a:rPr>
              <a:t>Preguntar</a:t>
            </a:r>
            <a:r>
              <a:rPr lang="en-US" sz="6000" dirty="0">
                <a:latin typeface="Montserrat Medium" pitchFamily="2" charset="0"/>
              </a:rPr>
              <a:t>)</a:t>
            </a:r>
          </a:p>
          <a:p>
            <a:pPr marL="0" indent="0" hangingPunct="1">
              <a:buFontTx/>
              <a:buNone/>
            </a:pPr>
            <a:r>
              <a:rPr lang="en-US" sz="6000" dirty="0">
                <a:latin typeface="Montserrat Medium" pitchFamily="2" charset="0"/>
              </a:rPr>
              <a:t>R: </a:t>
            </a:r>
            <a:r>
              <a:rPr lang="en-US" sz="6000" dirty="0" err="1">
                <a:latin typeface="Montserrat Medium" pitchFamily="2" charset="0"/>
              </a:rPr>
              <a:t>Relacionarse</a:t>
            </a:r>
            <a:endParaRPr lang="en-US" sz="6000" dirty="0">
              <a:latin typeface="Montserrat Medium" pitchFamily="2" charset="0"/>
            </a:endParaRPr>
          </a:p>
          <a:p>
            <a:pPr marL="0" indent="0" hangingPunct="1">
              <a:buFontTx/>
              <a:buNone/>
            </a:pPr>
            <a:r>
              <a:rPr lang="en-US" sz="6000" dirty="0">
                <a:latin typeface="Montserrat Medium" pitchFamily="2" charset="0"/>
              </a:rPr>
              <a:t>E: Extender</a:t>
            </a:r>
          </a:p>
          <a:p>
            <a:pPr hangingPunct="1"/>
            <a:endParaRPr lang="en-US" sz="6000" dirty="0">
              <a:latin typeface="Montserra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35148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4B159F-D41B-DB66-3703-CE1D6BC1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7500" dirty="0"/>
              <a:t>COMPROMISO:</a:t>
            </a:r>
            <a:br>
              <a:rPr lang="en-US" sz="7500" dirty="0"/>
            </a:br>
            <a:r>
              <a:rPr lang="en-US" sz="7500" dirty="0"/>
              <a:t>COMUNIDAD</a:t>
            </a:r>
          </a:p>
        </p:txBody>
      </p:sp>
    </p:spTree>
    <p:extLst>
      <p:ext uri="{BB962C8B-B14F-4D97-AF65-F5344CB8AC3E}">
        <p14:creationId xmlns:p14="http://schemas.microsoft.com/office/powerpoint/2010/main" val="3038786185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86BC-CEF3-653A-02E3-05EDE5C3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r>
              <a:rPr lang="en-US" spc="0" dirty="0">
                <a:latin typeface="Montserrat Medium" pitchFamily="2" charset="0"/>
              </a:rPr>
              <a:t>1. </a:t>
            </a:r>
            <a:r>
              <a:rPr lang="en-US" spc="0" dirty="0" err="1">
                <a:latin typeface="Montserrat Medium" pitchFamily="2" charset="0"/>
              </a:rPr>
              <a:t>Identificar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su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comunidad</a:t>
            </a:r>
            <a:r>
              <a:rPr lang="en-US" spc="0" dirty="0">
                <a:latin typeface="Montserrat Medium" pitchFamily="2" charset="0"/>
              </a:rPr>
              <a:t> personal.</a:t>
            </a:r>
          </a:p>
        </p:txBody>
      </p:sp>
    </p:spTree>
    <p:extLst>
      <p:ext uri="{BB962C8B-B14F-4D97-AF65-F5344CB8AC3E}">
        <p14:creationId xmlns:p14="http://schemas.microsoft.com/office/powerpoint/2010/main" val="3729053387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0445-E881-8F72-68CD-CCDD7870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0" dirty="0">
                <a:latin typeface="Montserrat Medium" pitchFamily="2" charset="0"/>
              </a:rPr>
              <a:t>Familia</a:t>
            </a:r>
          </a:p>
        </p:txBody>
      </p:sp>
    </p:spTree>
    <p:extLst>
      <p:ext uri="{BB962C8B-B14F-4D97-AF65-F5344CB8AC3E}">
        <p14:creationId xmlns:p14="http://schemas.microsoft.com/office/powerpoint/2010/main" val="2091425061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0445-E881-8F72-68CD-CCDD7870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0" dirty="0" err="1">
                <a:latin typeface="Montserrat Medium" pitchFamily="2" charset="0"/>
              </a:rPr>
              <a:t>Vecinas</a:t>
            </a:r>
            <a:endParaRPr lang="en-US" b="1" spc="0" dirty="0">
              <a:latin typeface="Montserra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021953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0445-E881-8F72-68CD-CCDD7870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0" dirty="0" err="1">
                <a:latin typeface="Montserrat Medium" pitchFamily="2" charset="0"/>
              </a:rPr>
              <a:t>Compañeras</a:t>
            </a:r>
            <a:r>
              <a:rPr lang="en-US" b="1" spc="0" dirty="0">
                <a:latin typeface="Montserrat Medium" pitchFamily="2" charset="0"/>
              </a:rPr>
              <a:t> de </a:t>
            </a:r>
            <a:r>
              <a:rPr lang="en-US" b="1" spc="0" dirty="0" err="1">
                <a:latin typeface="Montserrat Medium" pitchFamily="2" charset="0"/>
              </a:rPr>
              <a:t>trabajo</a:t>
            </a:r>
            <a:endParaRPr lang="en-US" b="1" spc="0" dirty="0">
              <a:latin typeface="Montserra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58179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0445-E881-8F72-68CD-CCDD7870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784" y="2341378"/>
            <a:ext cx="18038432" cy="90332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6500" spc="0" dirty="0">
                <a:latin typeface="Baskerville Old Face" panose="02020602080505020303" pitchFamily="18" charset="0"/>
              </a:rPr>
              <a:t>¡</a:t>
            </a:r>
            <a:r>
              <a:rPr lang="en-US" sz="6500" spc="0" dirty="0" err="1">
                <a:latin typeface="Baskerville Old Face" panose="02020602080505020303" pitchFamily="18" charset="0"/>
              </a:rPr>
              <a:t>Te</a:t>
            </a:r>
            <a:r>
              <a:rPr lang="en-US" sz="6500" spc="0" dirty="0">
                <a:latin typeface="Baskerville Old Face" panose="02020602080505020303" pitchFamily="18" charset="0"/>
              </a:rPr>
              <a:t> </a:t>
            </a:r>
            <a:r>
              <a:rPr lang="en-US" sz="6500" spc="0" dirty="0" err="1">
                <a:latin typeface="Baskerville Old Face" panose="02020602080505020303" pitchFamily="18" charset="0"/>
              </a:rPr>
              <a:t>alabo</a:t>
            </a:r>
            <a:r>
              <a:rPr lang="en-US" sz="6500" spc="0" dirty="0">
                <a:latin typeface="Baskerville Old Face" panose="02020602080505020303" pitchFamily="18" charset="0"/>
              </a:rPr>
              <a:t> </a:t>
            </a:r>
            <a:r>
              <a:rPr lang="en-US" sz="6500" spc="0" dirty="0" err="1">
                <a:latin typeface="Baskerville Old Face" panose="02020602080505020303" pitchFamily="18" charset="0"/>
              </a:rPr>
              <a:t>porque</a:t>
            </a:r>
            <a:r>
              <a:rPr lang="en-US" sz="6500" spc="0" dirty="0">
                <a:latin typeface="Baskerville Old Face" panose="02020602080505020303" pitchFamily="18" charset="0"/>
              </a:rPr>
              <a:t> soy </a:t>
            </a:r>
            <a:r>
              <a:rPr lang="en-US" sz="6500" spc="0" dirty="0" err="1">
                <a:latin typeface="Baskerville Old Face" panose="02020602080505020303" pitchFamily="18" charset="0"/>
              </a:rPr>
              <a:t>una</a:t>
            </a:r>
            <a:r>
              <a:rPr lang="en-US" sz="6500" spc="0" dirty="0">
                <a:latin typeface="Baskerville Old Face" panose="02020602080505020303" pitchFamily="18" charset="0"/>
              </a:rPr>
              <a:t> </a:t>
            </a:r>
            <a:r>
              <a:rPr lang="en-US" sz="6500" spc="0" dirty="0" err="1">
                <a:latin typeface="Baskerville Old Face" panose="02020602080505020303" pitchFamily="18" charset="0"/>
              </a:rPr>
              <a:t>creación</a:t>
            </a:r>
            <a:r>
              <a:rPr lang="en-US" sz="6500" spc="0" dirty="0">
                <a:latin typeface="Baskerville Old Face" panose="02020602080505020303" pitchFamily="18" charset="0"/>
              </a:rPr>
              <a:t> admirable!</a:t>
            </a:r>
            <a:br>
              <a:rPr lang="en-US" sz="6500" spc="0" dirty="0">
                <a:latin typeface="Baskerville Old Face" panose="02020602080505020303" pitchFamily="18" charset="0"/>
              </a:rPr>
            </a:br>
            <a:r>
              <a:rPr lang="en-US" sz="6500" spc="0" dirty="0">
                <a:latin typeface="Baskerville Old Face" panose="02020602080505020303" pitchFamily="18" charset="0"/>
              </a:rPr>
              <a:t>    ¡Tus </a:t>
            </a:r>
            <a:r>
              <a:rPr lang="en-US" sz="6500" spc="0" dirty="0" err="1">
                <a:latin typeface="Baskerville Old Face" panose="02020602080505020303" pitchFamily="18" charset="0"/>
              </a:rPr>
              <a:t>obras</a:t>
            </a:r>
            <a:r>
              <a:rPr lang="en-US" sz="6500" spc="0" dirty="0">
                <a:latin typeface="Baskerville Old Face" panose="02020602080505020303" pitchFamily="18" charset="0"/>
              </a:rPr>
              <a:t> son </a:t>
            </a:r>
            <a:r>
              <a:rPr lang="en-US" sz="6500" spc="0" dirty="0" err="1">
                <a:latin typeface="Baskerville Old Face" panose="02020602080505020303" pitchFamily="18" charset="0"/>
              </a:rPr>
              <a:t>maravillosas</a:t>
            </a:r>
            <a:br>
              <a:rPr lang="en-US" sz="6500" spc="0" dirty="0">
                <a:latin typeface="Baskerville Old Face" panose="02020602080505020303" pitchFamily="18" charset="0"/>
              </a:rPr>
            </a:br>
            <a:r>
              <a:rPr lang="en-US" sz="6500" spc="0" dirty="0">
                <a:latin typeface="Baskerville Old Face" panose="02020602080505020303" pitchFamily="18" charset="0"/>
              </a:rPr>
              <a:t>    y </a:t>
            </a:r>
            <a:r>
              <a:rPr lang="en-US" sz="6500" spc="0" dirty="0" err="1">
                <a:latin typeface="Baskerville Old Face" panose="02020602080505020303" pitchFamily="18" charset="0"/>
              </a:rPr>
              <a:t>esto</a:t>
            </a:r>
            <a:r>
              <a:rPr lang="en-US" sz="6500" spc="0" dirty="0">
                <a:latin typeface="Baskerville Old Face" panose="02020602080505020303" pitchFamily="18" charset="0"/>
              </a:rPr>
              <a:t> lo </a:t>
            </a:r>
            <a:r>
              <a:rPr lang="en-US" sz="6500" spc="0" dirty="0" err="1">
                <a:latin typeface="Baskerville Old Face" panose="02020602080505020303" pitchFamily="18" charset="0"/>
              </a:rPr>
              <a:t>sé</a:t>
            </a:r>
            <a:r>
              <a:rPr lang="en-US" sz="6500" spc="0" dirty="0">
                <a:latin typeface="Baskerville Old Face" panose="02020602080505020303" pitchFamily="18" charset="0"/>
              </a:rPr>
              <a:t> </a:t>
            </a:r>
            <a:r>
              <a:rPr lang="en-US" sz="6500" spc="0" dirty="0" err="1">
                <a:latin typeface="Baskerville Old Face" panose="02020602080505020303" pitchFamily="18" charset="0"/>
              </a:rPr>
              <a:t>muy</a:t>
            </a:r>
            <a:r>
              <a:rPr lang="en-US" sz="6500" spc="0" dirty="0">
                <a:latin typeface="Baskerville Old Face" panose="02020602080505020303" pitchFamily="18" charset="0"/>
              </a:rPr>
              <a:t> bien!</a:t>
            </a:r>
            <a:br>
              <a:rPr lang="en-US" sz="6500" spc="0" dirty="0">
                <a:latin typeface="Baskerville Old Face" panose="02020602080505020303" pitchFamily="18" charset="0"/>
              </a:rPr>
            </a:br>
            <a:br>
              <a:rPr lang="en-US" sz="6500" spc="0" dirty="0">
                <a:latin typeface="Baskerville Old Face" panose="02020602080505020303" pitchFamily="18" charset="0"/>
              </a:rPr>
            </a:br>
            <a:r>
              <a:rPr lang="en-US" sz="6500" spc="0" dirty="0">
                <a:latin typeface="Baskerville Old Face" panose="02020602080505020303" pitchFamily="18" charset="0"/>
              </a:rPr>
              <a:t>Salmos 139:14</a:t>
            </a:r>
          </a:p>
        </p:txBody>
      </p:sp>
    </p:spTree>
    <p:extLst>
      <p:ext uri="{BB962C8B-B14F-4D97-AF65-F5344CB8AC3E}">
        <p14:creationId xmlns:p14="http://schemas.microsoft.com/office/powerpoint/2010/main" val="2856533080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0445-E881-8F72-68CD-CCDD7870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342514"/>
            <a:ext cx="21971004" cy="4648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pc="0" dirty="0">
                <a:latin typeface="Montserrat Medium" pitchFamily="2" charset="0"/>
              </a:rPr>
              <a:t>2. </a:t>
            </a:r>
            <a:r>
              <a:rPr lang="en-US" spc="0" dirty="0" err="1">
                <a:latin typeface="Montserrat Medium" pitchFamily="2" charset="0"/>
              </a:rPr>
              <a:t>Abrazar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su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comunidad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geográfica</a:t>
            </a:r>
            <a:r>
              <a:rPr lang="en-US" spc="0" dirty="0">
                <a:latin typeface="Montserrat Medium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3981326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"/>
          <p:cNvSpPr txBox="1"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7500" dirty="0">
                <a:latin typeface="Montserrat ExtraBold" pitchFamily="2" charset="0"/>
              </a:rPr>
              <a:t>COMPROMISO:</a:t>
            </a:r>
            <a:br>
              <a:rPr lang="en-US" sz="7500" dirty="0">
                <a:latin typeface="Montserrat ExtraBold" pitchFamily="2" charset="0"/>
              </a:rPr>
            </a:br>
            <a:r>
              <a:rPr lang="en-US" sz="7500" dirty="0">
                <a:latin typeface="Montserrat ExtraBold" pitchFamily="2" charset="0"/>
              </a:rPr>
              <a:t>ELABORA UN PLAN</a:t>
            </a:r>
            <a:endParaRPr sz="7500" dirty="0">
              <a:latin typeface="Montserrat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533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9A8407B-AA06-AAA9-E64C-020BD5C45E5F}"/>
              </a:ext>
            </a:extLst>
          </p:cNvPr>
          <p:cNvSpPr txBox="1">
            <a:spLocks/>
          </p:cNvSpPr>
          <p:nvPr/>
        </p:nvSpPr>
        <p:spPr>
          <a:xfrm>
            <a:off x="3191435" y="4367158"/>
            <a:ext cx="17893553" cy="670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Montserrat" pitchFamily="2" charset="0"/>
                <a:ea typeface="Montserrat" pitchFamily="2" charset="0"/>
                <a:cs typeface="Montserrat" pitchFamily="2" charset="0"/>
                <a:sym typeface="Avenir Book"/>
              </a:defRPr>
            </a:lvl1pPr>
            <a:lvl2pPr marL="0" marR="0" indent="4572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9144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1371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18288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6195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42291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48387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54483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sz="6000" dirty="0" err="1">
                <a:solidFill>
                  <a:schemeClr val="tx1"/>
                </a:solidFill>
                <a:latin typeface="Montserrat" pitchFamily="2" charset="77"/>
              </a:rPr>
              <a:t>Menos</a:t>
            </a:r>
            <a:r>
              <a:rPr lang="en-US" sz="6000" dirty="0">
                <a:solidFill>
                  <a:schemeClr val="tx1"/>
                </a:solidFill>
                <a:latin typeface="Montserrat" pitchFamily="2" charset="77"/>
              </a:rPr>
              <a:t> del 50% de </a:t>
            </a:r>
            <a:r>
              <a:rPr lang="en-US" sz="6000" dirty="0" err="1">
                <a:solidFill>
                  <a:schemeClr val="tx1"/>
                </a:solidFill>
                <a:latin typeface="Montserrat" pitchFamily="2" charset="77"/>
              </a:rPr>
              <a:t>los</a:t>
            </a:r>
            <a:r>
              <a:rPr lang="en-US" sz="600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Montserrat" pitchFamily="2" charset="77"/>
              </a:rPr>
              <a:t>estadounidenses</a:t>
            </a:r>
            <a:r>
              <a:rPr lang="en-US" sz="6000" dirty="0">
                <a:solidFill>
                  <a:schemeClr val="tx1"/>
                </a:solidFill>
                <a:latin typeface="Montserrat" pitchFamily="2" charset="77"/>
              </a:rPr>
              <a:t> son </a:t>
            </a:r>
            <a:r>
              <a:rPr lang="en-US" sz="6000" dirty="0" err="1">
                <a:solidFill>
                  <a:schemeClr val="tx1"/>
                </a:solidFill>
                <a:latin typeface="Montserrat" pitchFamily="2" charset="77"/>
              </a:rPr>
              <a:t>miembros</a:t>
            </a:r>
            <a:r>
              <a:rPr lang="en-US" sz="6000" dirty="0">
                <a:solidFill>
                  <a:schemeClr val="tx1"/>
                </a:solidFill>
                <a:latin typeface="Montserrat" pitchFamily="2" charset="77"/>
              </a:rPr>
              <a:t> de </a:t>
            </a:r>
            <a:r>
              <a:rPr lang="en-US" sz="6000" dirty="0" err="1">
                <a:solidFill>
                  <a:schemeClr val="tx1"/>
                </a:solidFill>
                <a:latin typeface="Montserrat" pitchFamily="2" charset="77"/>
              </a:rPr>
              <a:t>una</a:t>
            </a:r>
            <a:r>
              <a:rPr lang="en-US" sz="600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Montserrat" pitchFamily="2" charset="77"/>
              </a:rPr>
              <a:t>iglesia</a:t>
            </a:r>
            <a:r>
              <a:rPr lang="en-US" sz="6000" dirty="0">
                <a:solidFill>
                  <a:schemeClr val="tx1"/>
                </a:solidFill>
                <a:latin typeface="Montserrat" pitchFamily="2" charset="77"/>
              </a:rPr>
              <a:t> local.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Sólo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 la </a:t>
            </a: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mitad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 de </a:t>
            </a: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los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cristianos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creen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 que </a:t>
            </a: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tienen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 la </a:t>
            </a: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responsabilidad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 de </a:t>
            </a: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compartir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su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fe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.</a:t>
            </a:r>
            <a:endParaRPr lang="en-US" sz="6000" dirty="0">
              <a:solidFill>
                <a:schemeClr val="tx1"/>
              </a:solidFill>
              <a:latin typeface="Montserrat" pitchFamily="2" charset="77"/>
            </a:endParaRPr>
          </a:p>
          <a:p>
            <a:pPr marL="685800" indent="-685800" hangingPunct="1">
              <a:buFont typeface="Arial" panose="020B0604020202020204" pitchFamily="34" charset="0"/>
              <a:buChar char="•"/>
            </a:pPr>
            <a:endParaRPr lang="en-US" sz="600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E2770ED-0293-AAE0-4435-E82F06924A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06500" y="824414"/>
            <a:ext cx="21971000" cy="197593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chemeClr val="tx1"/>
                </a:solidFill>
                <a:effectLst/>
                <a:latin typeface="Montserrat Medium" pitchFamily="2" charset="77"/>
              </a:rPr>
              <a:t>PERSONAS QUE NO CONOCEN EL EVANGELIO EN NORTEAMÉRICA</a:t>
            </a:r>
            <a:endParaRPr lang="en-US" sz="6000" dirty="0">
              <a:solidFill>
                <a:schemeClr val="tx1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36943846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D5FA8-24E5-9278-A83D-745CBC3B9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pc="0" dirty="0">
                <a:latin typeface="Montserrat Medium" pitchFamily="2" charset="0"/>
              </a:rPr>
              <a:t>1. </a:t>
            </a:r>
            <a:r>
              <a:rPr lang="en-US" sz="6000" spc="0" dirty="0" err="1">
                <a:latin typeface="Montserrat Medium" pitchFamily="2" charset="0"/>
              </a:rPr>
              <a:t>Elige</a:t>
            </a:r>
            <a:r>
              <a:rPr lang="en-US" sz="6000" spc="0" dirty="0">
                <a:latin typeface="Montserrat Medium" pitchFamily="2" charset="0"/>
              </a:rPr>
              <a:t> </a:t>
            </a:r>
            <a:r>
              <a:rPr lang="en-US" sz="6000" spc="0" dirty="0" err="1">
                <a:latin typeface="Montserrat Medium" pitchFamily="2" charset="0"/>
              </a:rPr>
              <a:t>una</a:t>
            </a:r>
            <a:r>
              <a:rPr lang="en-US" sz="6000" spc="0" dirty="0">
                <a:latin typeface="Montserrat Medium" pitchFamily="2" charset="0"/>
              </a:rPr>
              <a:t> </a:t>
            </a:r>
            <a:r>
              <a:rPr lang="en-US" sz="6000" spc="0" dirty="0" err="1">
                <a:latin typeface="Montserrat Medium" pitchFamily="2" charset="0"/>
              </a:rPr>
              <a:t>herramienta</a:t>
            </a:r>
            <a:r>
              <a:rPr lang="en-US" sz="6000" spc="0" dirty="0">
                <a:latin typeface="Montserrat Medium" pitchFamily="2" charset="0"/>
              </a:rPr>
              <a:t> y </a:t>
            </a:r>
            <a:r>
              <a:rPr lang="en-US" sz="6000" spc="0" dirty="0" err="1">
                <a:latin typeface="Montserrat Medium" pitchFamily="2" charset="0"/>
              </a:rPr>
              <a:t>capacita</a:t>
            </a:r>
            <a:r>
              <a:rPr lang="en-US" sz="6000" spc="0" dirty="0">
                <a:latin typeface="Montserrat Medium" pitchFamily="2" charset="0"/>
              </a:rPr>
              <a:t> a las </a:t>
            </a:r>
            <a:r>
              <a:rPr lang="en-US" sz="6000" spc="0" dirty="0" err="1">
                <a:latin typeface="Montserrat Medium" pitchFamily="2" charset="0"/>
              </a:rPr>
              <a:t>mujeres</a:t>
            </a:r>
            <a:r>
              <a:rPr lang="en-US" sz="6000" spc="0" dirty="0">
                <a:latin typeface="Montserrat Medium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7322748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A014A-610D-E029-E5D9-23BD3A489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fontAlgn="base"/>
            <a:r>
              <a:rPr lang="en-US" sz="6000" u="sng" strike="noStrike" spc="0" dirty="0">
                <a:solidFill>
                  <a:schemeClr val="tx1"/>
                </a:solidFill>
                <a:effectLst/>
                <a:latin typeface="Montserra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www.namb.net/evangelism/espanol</a:t>
            </a:r>
            <a:endParaRPr lang="en-US" sz="6000" spc="0" dirty="0">
              <a:solidFill>
                <a:schemeClr val="tx1"/>
              </a:solidFill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7914726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93005-7560-6DD6-0F31-83267A043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pc="0" dirty="0">
                <a:latin typeface="Montserrat Medium" pitchFamily="2" charset="0"/>
              </a:rPr>
              <a:t>2. </a:t>
            </a:r>
            <a:r>
              <a:rPr lang="en-US" sz="6000" spc="0" dirty="0" err="1">
                <a:latin typeface="Montserrat Medium" pitchFamily="2" charset="0"/>
              </a:rPr>
              <a:t>Comprométete</a:t>
            </a:r>
            <a:r>
              <a:rPr lang="en-US" sz="6000" spc="0" dirty="0">
                <a:latin typeface="Montserrat Medium" pitchFamily="2" charset="0"/>
              </a:rPr>
              <a:t> con la </a:t>
            </a:r>
            <a:r>
              <a:rPr lang="en-US" sz="6000" spc="0" dirty="0" err="1">
                <a:latin typeface="Montserrat Medium" pitchFamily="2" charset="0"/>
              </a:rPr>
              <a:t>misión</a:t>
            </a:r>
            <a:r>
              <a:rPr lang="en-US" sz="6000" spc="0" dirty="0">
                <a:latin typeface="Montserrat Medium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3131122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3FFEE-57C0-02AB-0E44-19EB6C113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pc="0" dirty="0">
                <a:latin typeface="Montserrat Medium" pitchFamily="2" charset="0"/>
              </a:rPr>
              <a:t>3. </a:t>
            </a:r>
            <a:r>
              <a:rPr lang="en-US" sz="6000" spc="0" dirty="0" err="1">
                <a:latin typeface="Montserrat Medium" pitchFamily="2" charset="0"/>
              </a:rPr>
              <a:t>Moviliza</a:t>
            </a:r>
            <a:r>
              <a:rPr lang="en-US" sz="6000" spc="0" dirty="0">
                <a:latin typeface="Montserrat Medium" pitchFamily="2" charset="0"/>
              </a:rPr>
              <a:t> </a:t>
            </a:r>
            <a:r>
              <a:rPr lang="en-US" sz="6000" spc="0" dirty="0" err="1">
                <a:latin typeface="Montserrat Medium" pitchFamily="2" charset="0"/>
              </a:rPr>
              <a:t>tu</a:t>
            </a:r>
            <a:r>
              <a:rPr lang="en-US" sz="6000" spc="0" dirty="0">
                <a:latin typeface="Montserrat Medium" pitchFamily="2" charset="0"/>
              </a:rPr>
              <a:t> </a:t>
            </a:r>
            <a:r>
              <a:rPr lang="en-US" sz="6000" spc="0" dirty="0" err="1">
                <a:latin typeface="Montserrat Medium" pitchFamily="2" charset="0"/>
              </a:rPr>
              <a:t>círculo</a:t>
            </a:r>
            <a:r>
              <a:rPr lang="en-US" sz="6000" spc="0" dirty="0">
                <a:latin typeface="Montserrat Medium" pitchFamily="2" charset="0"/>
              </a:rPr>
              <a:t> de </a:t>
            </a:r>
            <a:r>
              <a:rPr lang="en-US" sz="6000" spc="0" dirty="0" err="1">
                <a:latin typeface="Montserrat Medium" pitchFamily="2" charset="0"/>
              </a:rPr>
              <a:t>influencia</a:t>
            </a:r>
            <a:r>
              <a:rPr lang="en-US" sz="6000" spc="0" dirty="0">
                <a:latin typeface="Montserrat Medium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6861055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4B159F-D41B-DB66-3703-CE1D6BC1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7500" dirty="0"/>
              <a:t>CONEXIÓN:</a:t>
            </a:r>
            <a:br>
              <a:rPr lang="en-US" sz="7500" dirty="0"/>
            </a:br>
            <a:r>
              <a:rPr lang="en-US" sz="7500" dirty="0"/>
              <a:t>ANTES DE INVOLUCRARSE</a:t>
            </a:r>
          </a:p>
        </p:txBody>
      </p:sp>
    </p:spTree>
    <p:extLst>
      <p:ext uri="{BB962C8B-B14F-4D97-AF65-F5344CB8AC3E}">
        <p14:creationId xmlns:p14="http://schemas.microsoft.com/office/powerpoint/2010/main" val="1851105267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86BC-CEF3-653A-02E3-05EDE5C3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r>
              <a:rPr lang="en-US" spc="0" dirty="0">
                <a:latin typeface="Montserrat Medium" pitchFamily="2" charset="0"/>
              </a:rPr>
              <a:t>1. </a:t>
            </a:r>
            <a:r>
              <a:rPr lang="en-US" spc="0" dirty="0" err="1">
                <a:latin typeface="Montserrat Medium" pitchFamily="2" charset="0"/>
              </a:rPr>
              <a:t>Definir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el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éxito</a:t>
            </a:r>
            <a:r>
              <a:rPr lang="en-US" spc="0" dirty="0">
                <a:latin typeface="Montserrat Medium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5099749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674AB-21D5-0743-01D1-00C682ED3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453" y="1605516"/>
            <a:ext cx="17209093" cy="105049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Yo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planté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,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Apolos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regó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; </a:t>
            </a:r>
            <a:b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</a:b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pero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Dios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dio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el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crecimiento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.</a:t>
            </a:r>
            <a:br>
              <a:rPr lang="en-US" sz="6500" spc="0" dirty="0">
                <a:latin typeface="Baskerville Old Face" panose="02020602080505020303" pitchFamily="18" charset="0"/>
              </a:rPr>
            </a:br>
            <a:br>
              <a:rPr lang="en-US" sz="6500" spc="0" dirty="0">
                <a:latin typeface="Baskerville Old Face" panose="02020602080505020303" pitchFamily="18" charset="0"/>
              </a:rPr>
            </a:br>
            <a:r>
              <a:rPr lang="en-US" sz="6500" spc="0" dirty="0">
                <a:latin typeface="Baskerville Old Face" panose="02020602080505020303" pitchFamily="18" charset="0"/>
              </a:rPr>
              <a:t>1 </a:t>
            </a:r>
            <a:r>
              <a:rPr lang="en-US" sz="6500" spc="0" dirty="0" err="1">
                <a:latin typeface="Baskerville Old Face" panose="02020602080505020303" pitchFamily="18" charset="0"/>
              </a:rPr>
              <a:t>Corintios</a:t>
            </a:r>
            <a:r>
              <a:rPr lang="en-US" sz="6500" spc="0" dirty="0">
                <a:latin typeface="Baskerville Old Face" panose="02020602080505020303" pitchFamily="18" charset="0"/>
              </a:rPr>
              <a:t> 3:6 (RVA-2015)</a:t>
            </a:r>
          </a:p>
        </p:txBody>
      </p:sp>
    </p:spTree>
    <p:extLst>
      <p:ext uri="{BB962C8B-B14F-4D97-AF65-F5344CB8AC3E}">
        <p14:creationId xmlns:p14="http://schemas.microsoft.com/office/powerpoint/2010/main" val="1160662173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B4692-EF3C-7E6E-D4A4-67CF7D88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r>
              <a:rPr lang="en-US" spc="0" dirty="0">
                <a:latin typeface="Montserrat Medium" pitchFamily="2" charset="0"/>
              </a:rPr>
              <a:t>2. </a:t>
            </a:r>
            <a:r>
              <a:rPr lang="en-US" spc="0" dirty="0" err="1">
                <a:latin typeface="Montserrat Medium" pitchFamily="2" charset="0"/>
              </a:rPr>
              <a:t>Compartir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temas</a:t>
            </a:r>
            <a:r>
              <a:rPr lang="en-US" spc="0" dirty="0">
                <a:latin typeface="Montserrat Medium" pitchFamily="2" charset="0"/>
              </a:rPr>
              <a:t> de </a:t>
            </a:r>
            <a:r>
              <a:rPr lang="en-US" spc="0" dirty="0" err="1">
                <a:latin typeface="Montserrat Medium" pitchFamily="2" charset="0"/>
              </a:rPr>
              <a:t>conversación</a:t>
            </a:r>
            <a:r>
              <a:rPr lang="en-US" spc="0" dirty="0">
                <a:latin typeface="Montserrat Medium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524835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BB354-9521-CB89-8DCF-ED3533D2263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06500" y="2698443"/>
            <a:ext cx="21971000" cy="1550827"/>
          </a:xfrm>
        </p:spPr>
        <p:txBody>
          <a:bodyPr/>
          <a:lstStyle/>
          <a:p>
            <a:pPr algn="ctr"/>
            <a:r>
              <a:rPr lang="en-US" sz="6000" b="1" dirty="0">
                <a:latin typeface="Montserrat Medium" pitchFamily="2" charset="0"/>
              </a:rPr>
              <a:t>TEMAS DE CONVERSACIÓN</a:t>
            </a:r>
            <a:br>
              <a:rPr lang="en-US" sz="6000" b="1" dirty="0">
                <a:latin typeface="Montserrat Medium" pitchFamily="2" charset="0"/>
              </a:rPr>
            </a:br>
            <a:r>
              <a:rPr lang="en-US" sz="6000" b="1" dirty="0">
                <a:latin typeface="Montserrat Medium" pitchFamily="2" charset="0"/>
              </a:rPr>
              <a:t>SOBRE EL EVANGELIO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F2444F-1CAD-67CD-7A79-679E0250D8CD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4316819" y="4859801"/>
            <a:ext cx="18860681" cy="6823150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6000" dirty="0">
                <a:solidFill>
                  <a:schemeClr val="tx1"/>
                </a:solidFill>
                <a:effectLst/>
                <a:latin typeface="Montserrat" pitchFamily="2" charset="77"/>
              </a:rPr>
              <a:t>¿</a:t>
            </a:r>
            <a:r>
              <a:rPr lang="en-US" sz="6000" dirty="0" err="1"/>
              <a:t>Tienes</a:t>
            </a:r>
            <a:r>
              <a:rPr lang="en-US" sz="6000" dirty="0"/>
              <a:t> </a:t>
            </a:r>
            <a:r>
              <a:rPr lang="en-US" sz="6000" dirty="0" err="1"/>
              <a:t>alguna</a:t>
            </a:r>
            <a:r>
              <a:rPr lang="en-US" sz="6000" dirty="0"/>
              <a:t> </a:t>
            </a:r>
            <a:r>
              <a:rPr lang="en-US" sz="6000" dirty="0" err="1"/>
              <a:t>creencia</a:t>
            </a:r>
            <a:r>
              <a:rPr lang="en-US" sz="6000" dirty="0"/>
              <a:t> </a:t>
            </a:r>
            <a:r>
              <a:rPr lang="en-US" sz="6000" dirty="0" err="1"/>
              <a:t>espiritual</a:t>
            </a:r>
            <a:r>
              <a:rPr lang="en-US" sz="6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88128935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448CCCF-959A-618F-2B2E-A51B3132F1D0}"/>
              </a:ext>
            </a:extLst>
          </p:cNvPr>
          <p:cNvSpPr txBox="1">
            <a:spLocks/>
          </p:cNvSpPr>
          <p:nvPr/>
        </p:nvSpPr>
        <p:spPr>
          <a:xfrm>
            <a:off x="1206500" y="2698443"/>
            <a:ext cx="21971000" cy="1550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100" b="0" i="0" u="none" strike="noStrike" cap="all" spc="1403" baseline="0">
                <a:solidFill>
                  <a:srgbClr val="FFFFFF"/>
                </a:solidFill>
                <a:uFillTx/>
                <a:latin typeface="Montserrat" pitchFamily="2" charset="0"/>
                <a:ea typeface="Montserrat" pitchFamily="2" charset="0"/>
                <a:cs typeface="Montserrat" pitchFamily="2" charset="0"/>
                <a:sym typeface="Avenir Book"/>
              </a:defRPr>
            </a:lvl1pPr>
            <a:lvl2pPr marL="12192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18288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24384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30480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6195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42291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48387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54483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algn="ctr" hangingPunct="1"/>
            <a:r>
              <a:rPr lang="en-US" sz="6000" b="1" dirty="0">
                <a:latin typeface="Montserrat Medium" pitchFamily="2" charset="0"/>
              </a:rPr>
              <a:t>TEMAS DE CONVERSACIÓN</a:t>
            </a:r>
            <a:br>
              <a:rPr lang="en-US" sz="6000" b="1" dirty="0">
                <a:latin typeface="Montserrat Medium" pitchFamily="2" charset="0"/>
              </a:rPr>
            </a:br>
            <a:r>
              <a:rPr lang="en-US" sz="6000" b="1" dirty="0">
                <a:latin typeface="Montserrat Medium" pitchFamily="2" charset="0"/>
              </a:rPr>
              <a:t>SOBRE EL EVANGELIO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85E9575-071A-1E2C-167A-7F05153D60CA}"/>
              </a:ext>
            </a:extLst>
          </p:cNvPr>
          <p:cNvSpPr txBox="1">
            <a:spLocks/>
          </p:cNvSpPr>
          <p:nvPr/>
        </p:nvSpPr>
        <p:spPr>
          <a:xfrm>
            <a:off x="4316819" y="4859801"/>
            <a:ext cx="18860681" cy="6823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Montserrat" pitchFamily="2" charset="0"/>
                <a:ea typeface="Montserrat" pitchFamily="2" charset="0"/>
                <a:cs typeface="Montserrat" pitchFamily="2" charset="0"/>
                <a:sym typeface="Avenir Book"/>
              </a:defRPr>
            </a:lvl1pPr>
            <a:lvl2pPr marL="0" marR="0" indent="4572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9144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1371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18288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6195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42291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48387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54483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s-ES" sz="6000" dirty="0">
                <a:solidFill>
                  <a:schemeClr val="tx1"/>
                </a:solidFill>
                <a:latin typeface="Montserrat" pitchFamily="2" charset="77"/>
              </a:rPr>
              <a:t>¿</a:t>
            </a:r>
            <a:r>
              <a:rPr lang="en-US" sz="6000" dirty="0" err="1"/>
              <a:t>Tienes</a:t>
            </a:r>
            <a:r>
              <a:rPr lang="en-US" sz="6000" dirty="0"/>
              <a:t> </a:t>
            </a:r>
            <a:r>
              <a:rPr lang="en-US" sz="6000" dirty="0" err="1"/>
              <a:t>alguna</a:t>
            </a:r>
            <a:r>
              <a:rPr lang="en-US" sz="6000" dirty="0"/>
              <a:t> </a:t>
            </a:r>
            <a:r>
              <a:rPr lang="en-US" sz="6000" dirty="0" err="1"/>
              <a:t>creencia</a:t>
            </a:r>
            <a:r>
              <a:rPr lang="en-US" sz="6000" dirty="0"/>
              <a:t> </a:t>
            </a:r>
            <a:r>
              <a:rPr lang="en-US" sz="6000" dirty="0" err="1"/>
              <a:t>espiritual</a:t>
            </a:r>
            <a:r>
              <a:rPr lang="en-US" sz="6000" dirty="0"/>
              <a:t>? 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s-ES" sz="6000" dirty="0">
                <a:solidFill>
                  <a:schemeClr val="tx1"/>
                </a:solidFill>
                <a:latin typeface="Montserrat" pitchFamily="2" charset="77"/>
              </a:rPr>
              <a:t>¿</a:t>
            </a:r>
            <a:r>
              <a:rPr lang="en-US" sz="6000" dirty="0" err="1"/>
              <a:t>Cómo</a:t>
            </a:r>
            <a:r>
              <a:rPr lang="en-US" sz="6000" dirty="0"/>
              <a:t> </a:t>
            </a:r>
            <a:r>
              <a:rPr lang="en-US" sz="6000" dirty="0" err="1"/>
              <a:t>puedo</a:t>
            </a:r>
            <a:r>
              <a:rPr lang="en-US" sz="6000" dirty="0"/>
              <a:t> </a:t>
            </a:r>
            <a:r>
              <a:rPr lang="en-US" sz="6000" dirty="0" err="1"/>
              <a:t>orar</a:t>
            </a:r>
            <a:r>
              <a:rPr lang="en-US" sz="6000" dirty="0"/>
              <a:t> </a:t>
            </a:r>
            <a:r>
              <a:rPr lang="en-US" sz="6000" dirty="0" err="1"/>
              <a:t>por</a:t>
            </a:r>
            <a:r>
              <a:rPr lang="en-US" sz="6000" dirty="0"/>
              <a:t> </a:t>
            </a:r>
            <a:r>
              <a:rPr lang="en-US" sz="6000" dirty="0" err="1"/>
              <a:t>ti</a:t>
            </a:r>
            <a:r>
              <a:rPr lang="en-US" sz="6000" dirty="0"/>
              <a:t>? 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8537244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98D51B4-C06C-3018-2A41-0A424A6C65E7}"/>
              </a:ext>
            </a:extLst>
          </p:cNvPr>
          <p:cNvSpPr txBox="1">
            <a:spLocks/>
          </p:cNvSpPr>
          <p:nvPr/>
        </p:nvSpPr>
        <p:spPr>
          <a:xfrm>
            <a:off x="2904565" y="4163839"/>
            <a:ext cx="18467294" cy="9046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Montserrat" pitchFamily="2" charset="0"/>
                <a:ea typeface="Montserrat" pitchFamily="2" charset="0"/>
                <a:cs typeface="Montserrat" pitchFamily="2" charset="0"/>
                <a:sym typeface="Avenir Book"/>
              </a:defRPr>
            </a:lvl1pPr>
            <a:lvl2pPr marL="0" marR="0" indent="4572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9144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1371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18288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6195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42291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48387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54483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sz="6000" dirty="0" err="1">
                <a:solidFill>
                  <a:schemeClr val="tx1"/>
                </a:solidFill>
                <a:latin typeface="Montserrat" pitchFamily="2" charset="77"/>
              </a:rPr>
              <a:t>Menos</a:t>
            </a:r>
            <a:r>
              <a:rPr lang="en-US" sz="6000" dirty="0">
                <a:solidFill>
                  <a:schemeClr val="tx1"/>
                </a:solidFill>
                <a:latin typeface="Montserrat" pitchFamily="2" charset="77"/>
              </a:rPr>
              <a:t> del 50% de </a:t>
            </a:r>
            <a:r>
              <a:rPr lang="en-US" sz="6000" dirty="0" err="1">
                <a:solidFill>
                  <a:schemeClr val="tx1"/>
                </a:solidFill>
                <a:latin typeface="Montserrat" pitchFamily="2" charset="77"/>
              </a:rPr>
              <a:t>los</a:t>
            </a:r>
            <a:r>
              <a:rPr lang="en-US" sz="600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Montserrat" pitchFamily="2" charset="77"/>
              </a:rPr>
              <a:t>estadounidenses</a:t>
            </a:r>
            <a:r>
              <a:rPr lang="en-US" sz="6000" dirty="0">
                <a:solidFill>
                  <a:schemeClr val="tx1"/>
                </a:solidFill>
                <a:latin typeface="Montserrat" pitchFamily="2" charset="77"/>
              </a:rPr>
              <a:t> son </a:t>
            </a:r>
            <a:r>
              <a:rPr lang="en-US" sz="6000" dirty="0" err="1">
                <a:solidFill>
                  <a:schemeClr val="tx1"/>
                </a:solidFill>
                <a:latin typeface="Montserrat" pitchFamily="2" charset="77"/>
              </a:rPr>
              <a:t>miembros</a:t>
            </a:r>
            <a:r>
              <a:rPr lang="en-US" sz="6000" dirty="0">
                <a:solidFill>
                  <a:schemeClr val="tx1"/>
                </a:solidFill>
                <a:latin typeface="Montserrat" pitchFamily="2" charset="77"/>
              </a:rPr>
              <a:t> de </a:t>
            </a:r>
            <a:r>
              <a:rPr lang="en-US" sz="6000" dirty="0" err="1">
                <a:solidFill>
                  <a:schemeClr val="tx1"/>
                </a:solidFill>
                <a:latin typeface="Montserrat" pitchFamily="2" charset="77"/>
              </a:rPr>
              <a:t>una</a:t>
            </a:r>
            <a:r>
              <a:rPr lang="en-US" sz="600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Montserrat" pitchFamily="2" charset="77"/>
              </a:rPr>
              <a:t>iglesia</a:t>
            </a:r>
            <a:r>
              <a:rPr lang="en-US" sz="6000" dirty="0">
                <a:solidFill>
                  <a:schemeClr val="tx1"/>
                </a:solidFill>
                <a:latin typeface="Montserrat" pitchFamily="2" charset="77"/>
              </a:rPr>
              <a:t> local.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Sólo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 la </a:t>
            </a: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mitad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 de </a:t>
            </a: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los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cristianos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creen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 que </a:t>
            </a: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tienen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 la </a:t>
            </a: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responsabilidad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 de </a:t>
            </a: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compartir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su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fe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.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Menos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 del 30% de </a:t>
            </a: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los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 norteamericanos </a:t>
            </a: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dicen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 que un </a:t>
            </a: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cristiano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 ha </a:t>
            </a: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compartido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el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evangelio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 con </a:t>
            </a:r>
            <a:r>
              <a:rPr lang="en-US" sz="6000" dirty="0" err="1">
                <a:solidFill>
                  <a:schemeClr val="tx1"/>
                </a:solidFill>
                <a:effectLst/>
                <a:latin typeface="Montserrat" pitchFamily="2" charset="77"/>
              </a:rPr>
              <a:t>ellos</a:t>
            </a:r>
            <a:r>
              <a:rPr lang="en-US" sz="6000" dirty="0">
                <a:solidFill>
                  <a:schemeClr val="tx1"/>
                </a:solidFill>
                <a:effectLst/>
                <a:latin typeface="Montserrat" pitchFamily="2" charset="77"/>
              </a:rPr>
              <a:t>.</a:t>
            </a:r>
            <a:endParaRPr lang="en-US" sz="6000" dirty="0">
              <a:solidFill>
                <a:schemeClr val="tx1"/>
              </a:solidFill>
              <a:latin typeface="Montserrat" pitchFamily="2" charset="77"/>
            </a:endParaRPr>
          </a:p>
          <a:p>
            <a:pPr marL="685800" indent="-685800" hangingPunct="1">
              <a:buFont typeface="Arial" panose="020B0604020202020204" pitchFamily="34" charset="0"/>
              <a:buChar char="•"/>
            </a:pPr>
            <a:endParaRPr lang="en-US" sz="600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7F8BA92-C9C6-A36A-EBD9-F283C13D9D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06500" y="824414"/>
            <a:ext cx="21971000" cy="197593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chemeClr val="tx1"/>
                </a:solidFill>
                <a:effectLst/>
                <a:latin typeface="Montserrat Medium" pitchFamily="2" charset="77"/>
              </a:rPr>
              <a:t>PERSONAS QUE NO CONOCEN EL EVANGELIO EN NORTEAMÉRICA</a:t>
            </a:r>
            <a:endParaRPr lang="en-US" sz="6000" dirty="0">
              <a:solidFill>
                <a:schemeClr val="tx1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68737704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26CEFF-0AEA-D16C-CB84-C4653FB1F6F5}"/>
              </a:ext>
            </a:extLst>
          </p:cNvPr>
          <p:cNvSpPr txBox="1">
            <a:spLocks/>
          </p:cNvSpPr>
          <p:nvPr/>
        </p:nvSpPr>
        <p:spPr>
          <a:xfrm>
            <a:off x="1206500" y="2698443"/>
            <a:ext cx="21971000" cy="1550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100" b="0" i="0" u="none" strike="noStrike" cap="all" spc="1403" baseline="0">
                <a:solidFill>
                  <a:srgbClr val="FFFFFF"/>
                </a:solidFill>
                <a:uFillTx/>
                <a:latin typeface="Montserrat" pitchFamily="2" charset="0"/>
                <a:ea typeface="Montserrat" pitchFamily="2" charset="0"/>
                <a:cs typeface="Montserrat" pitchFamily="2" charset="0"/>
                <a:sym typeface="Avenir Book"/>
              </a:defRPr>
            </a:lvl1pPr>
            <a:lvl2pPr marL="12192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18288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24384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30480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6195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42291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48387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54483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algn="ctr" hangingPunct="1"/>
            <a:r>
              <a:rPr lang="en-US" sz="6000" b="1" dirty="0">
                <a:latin typeface="Montserrat Medium" pitchFamily="2" charset="0"/>
              </a:rPr>
              <a:t>TEMAS DE CONVERSACIÓN</a:t>
            </a:r>
            <a:br>
              <a:rPr lang="en-US" sz="6000" b="1" dirty="0">
                <a:latin typeface="Montserrat Medium" pitchFamily="2" charset="0"/>
              </a:rPr>
            </a:br>
            <a:r>
              <a:rPr lang="en-US" sz="6000" b="1" dirty="0">
                <a:latin typeface="Montserrat Medium" pitchFamily="2" charset="0"/>
              </a:rPr>
              <a:t>SOBRE EL EVANGELIO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063152C-7922-0B74-F8AF-9A2D0C9F7750}"/>
              </a:ext>
            </a:extLst>
          </p:cNvPr>
          <p:cNvSpPr txBox="1">
            <a:spLocks/>
          </p:cNvSpPr>
          <p:nvPr/>
        </p:nvSpPr>
        <p:spPr>
          <a:xfrm>
            <a:off x="4316819" y="4859801"/>
            <a:ext cx="18860681" cy="6823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Montserrat" pitchFamily="2" charset="0"/>
                <a:ea typeface="Montserrat" pitchFamily="2" charset="0"/>
                <a:cs typeface="Montserrat" pitchFamily="2" charset="0"/>
                <a:sym typeface="Avenir Book"/>
              </a:defRPr>
            </a:lvl1pPr>
            <a:lvl2pPr marL="0" marR="0" indent="4572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9144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1371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18288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6195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42291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48387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54483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s-ES" sz="6000" dirty="0">
                <a:solidFill>
                  <a:schemeClr val="tx1"/>
                </a:solidFill>
                <a:latin typeface="Montserrat" pitchFamily="2" charset="77"/>
              </a:rPr>
              <a:t>¿</a:t>
            </a:r>
            <a:r>
              <a:rPr lang="en-US" sz="6000" dirty="0" err="1"/>
              <a:t>Tienes</a:t>
            </a:r>
            <a:r>
              <a:rPr lang="en-US" sz="6000" dirty="0"/>
              <a:t> </a:t>
            </a:r>
            <a:r>
              <a:rPr lang="en-US" sz="6000" dirty="0" err="1"/>
              <a:t>alguna</a:t>
            </a:r>
            <a:r>
              <a:rPr lang="en-US" sz="6000" dirty="0"/>
              <a:t> </a:t>
            </a:r>
            <a:r>
              <a:rPr lang="en-US" sz="6000" dirty="0" err="1"/>
              <a:t>creencia</a:t>
            </a:r>
            <a:r>
              <a:rPr lang="en-US" sz="6000" dirty="0"/>
              <a:t> </a:t>
            </a:r>
            <a:r>
              <a:rPr lang="en-US" sz="6000" dirty="0" err="1"/>
              <a:t>espiritual</a:t>
            </a:r>
            <a:r>
              <a:rPr lang="en-US" sz="6000" dirty="0"/>
              <a:t>? 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s-ES" sz="6000" dirty="0">
                <a:solidFill>
                  <a:schemeClr val="tx1"/>
                </a:solidFill>
                <a:latin typeface="Montserrat" pitchFamily="2" charset="77"/>
              </a:rPr>
              <a:t>¿</a:t>
            </a:r>
            <a:r>
              <a:rPr lang="en-US" sz="6000" dirty="0" err="1"/>
              <a:t>Cómo</a:t>
            </a:r>
            <a:r>
              <a:rPr lang="en-US" sz="6000" dirty="0"/>
              <a:t> </a:t>
            </a:r>
            <a:r>
              <a:rPr lang="en-US" sz="6000" dirty="0" err="1"/>
              <a:t>puedo</a:t>
            </a:r>
            <a:r>
              <a:rPr lang="en-US" sz="6000" dirty="0"/>
              <a:t> </a:t>
            </a:r>
            <a:r>
              <a:rPr lang="en-US" sz="6000" dirty="0" err="1"/>
              <a:t>orar</a:t>
            </a:r>
            <a:r>
              <a:rPr lang="en-US" sz="6000" dirty="0"/>
              <a:t> </a:t>
            </a:r>
            <a:r>
              <a:rPr lang="en-US" sz="6000" dirty="0" err="1"/>
              <a:t>por</a:t>
            </a:r>
            <a:r>
              <a:rPr lang="en-US" sz="6000" dirty="0"/>
              <a:t> </a:t>
            </a:r>
            <a:r>
              <a:rPr lang="en-US" sz="6000" dirty="0" err="1"/>
              <a:t>ti</a:t>
            </a:r>
            <a:r>
              <a:rPr lang="en-US" sz="6000" dirty="0"/>
              <a:t>? 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s-ES" sz="6000" dirty="0">
                <a:solidFill>
                  <a:schemeClr val="tx1"/>
                </a:solidFill>
                <a:latin typeface="Montserrat" pitchFamily="2" charset="77"/>
              </a:rPr>
              <a:t>¿</a:t>
            </a:r>
            <a:r>
              <a:rPr lang="en-US" sz="6000" dirty="0" err="1"/>
              <a:t>Asistes</a:t>
            </a:r>
            <a:r>
              <a:rPr lang="en-US" sz="6000" dirty="0"/>
              <a:t> a </a:t>
            </a:r>
            <a:r>
              <a:rPr lang="en-US" sz="6000" dirty="0" err="1"/>
              <a:t>una</a:t>
            </a:r>
            <a:r>
              <a:rPr lang="en-US" sz="6000" dirty="0"/>
              <a:t> </a:t>
            </a:r>
            <a:r>
              <a:rPr lang="en-US" sz="6000" dirty="0" err="1"/>
              <a:t>iglesia</a:t>
            </a:r>
            <a:r>
              <a:rPr lang="en-US" sz="6000" dirty="0"/>
              <a:t>? 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90073715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E8E521A-0296-824B-046B-5D66BE68B491}"/>
              </a:ext>
            </a:extLst>
          </p:cNvPr>
          <p:cNvSpPr txBox="1">
            <a:spLocks/>
          </p:cNvSpPr>
          <p:nvPr/>
        </p:nvSpPr>
        <p:spPr>
          <a:xfrm>
            <a:off x="1206500" y="2698443"/>
            <a:ext cx="21971000" cy="1550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100" b="0" i="0" u="none" strike="noStrike" cap="all" spc="1403" baseline="0">
                <a:solidFill>
                  <a:srgbClr val="FFFFFF"/>
                </a:solidFill>
                <a:uFillTx/>
                <a:latin typeface="Montserrat" pitchFamily="2" charset="0"/>
                <a:ea typeface="Montserrat" pitchFamily="2" charset="0"/>
                <a:cs typeface="Montserrat" pitchFamily="2" charset="0"/>
                <a:sym typeface="Avenir Book"/>
              </a:defRPr>
            </a:lvl1pPr>
            <a:lvl2pPr marL="12192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18288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24384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30480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6195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42291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48387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54483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algn="ctr" hangingPunct="1"/>
            <a:r>
              <a:rPr lang="en-US" sz="6000" b="1" dirty="0">
                <a:latin typeface="Montserrat Medium" pitchFamily="2" charset="0"/>
              </a:rPr>
              <a:t>TEMAS DE CONVERSACIÓN</a:t>
            </a:r>
            <a:br>
              <a:rPr lang="en-US" sz="6000" b="1" dirty="0">
                <a:latin typeface="Montserrat Medium" pitchFamily="2" charset="0"/>
              </a:rPr>
            </a:br>
            <a:r>
              <a:rPr lang="en-US" sz="6000" b="1" dirty="0">
                <a:latin typeface="Montserrat Medium" pitchFamily="2" charset="0"/>
              </a:rPr>
              <a:t>SOBRE EL EVANGELIO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CC75AC-FA5B-53F6-5D4A-944A3A02772B}"/>
              </a:ext>
            </a:extLst>
          </p:cNvPr>
          <p:cNvSpPr txBox="1">
            <a:spLocks/>
          </p:cNvSpPr>
          <p:nvPr/>
        </p:nvSpPr>
        <p:spPr>
          <a:xfrm>
            <a:off x="4316819" y="4859801"/>
            <a:ext cx="18860681" cy="6823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Montserrat" pitchFamily="2" charset="0"/>
                <a:ea typeface="Montserrat" pitchFamily="2" charset="0"/>
                <a:cs typeface="Montserrat" pitchFamily="2" charset="0"/>
                <a:sym typeface="Avenir Book"/>
              </a:defRPr>
            </a:lvl1pPr>
            <a:lvl2pPr marL="0" marR="0" indent="4572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9144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1371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18288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6195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42291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48387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54483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s-ES" sz="6000" dirty="0">
                <a:solidFill>
                  <a:schemeClr val="tx1"/>
                </a:solidFill>
                <a:latin typeface="Montserrat" pitchFamily="2" charset="77"/>
              </a:rPr>
              <a:t>¿</a:t>
            </a:r>
            <a:r>
              <a:rPr lang="en-US" sz="6000" dirty="0" err="1"/>
              <a:t>Tienes</a:t>
            </a:r>
            <a:r>
              <a:rPr lang="en-US" sz="6000" dirty="0"/>
              <a:t> </a:t>
            </a:r>
            <a:r>
              <a:rPr lang="en-US" sz="6000" dirty="0" err="1"/>
              <a:t>alguna</a:t>
            </a:r>
            <a:r>
              <a:rPr lang="en-US" sz="6000" dirty="0"/>
              <a:t> </a:t>
            </a:r>
            <a:r>
              <a:rPr lang="en-US" sz="6000" dirty="0" err="1"/>
              <a:t>creencia</a:t>
            </a:r>
            <a:r>
              <a:rPr lang="en-US" sz="6000" dirty="0"/>
              <a:t> </a:t>
            </a:r>
            <a:r>
              <a:rPr lang="en-US" sz="6000" dirty="0" err="1"/>
              <a:t>espiritual</a:t>
            </a:r>
            <a:r>
              <a:rPr lang="en-US" sz="6000" dirty="0"/>
              <a:t>? 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s-ES" sz="6000" dirty="0">
                <a:solidFill>
                  <a:schemeClr val="tx1"/>
                </a:solidFill>
                <a:latin typeface="Montserrat" pitchFamily="2" charset="77"/>
              </a:rPr>
              <a:t>¿</a:t>
            </a:r>
            <a:r>
              <a:rPr lang="en-US" sz="6000" dirty="0" err="1"/>
              <a:t>Cómo</a:t>
            </a:r>
            <a:r>
              <a:rPr lang="en-US" sz="6000" dirty="0"/>
              <a:t> </a:t>
            </a:r>
            <a:r>
              <a:rPr lang="en-US" sz="6000" dirty="0" err="1"/>
              <a:t>puedo</a:t>
            </a:r>
            <a:r>
              <a:rPr lang="en-US" sz="6000" dirty="0"/>
              <a:t> </a:t>
            </a:r>
            <a:r>
              <a:rPr lang="en-US" sz="6000" dirty="0" err="1"/>
              <a:t>orar</a:t>
            </a:r>
            <a:r>
              <a:rPr lang="en-US" sz="6000" dirty="0"/>
              <a:t> </a:t>
            </a:r>
            <a:r>
              <a:rPr lang="en-US" sz="6000" dirty="0" err="1"/>
              <a:t>por</a:t>
            </a:r>
            <a:r>
              <a:rPr lang="en-US" sz="6000" dirty="0"/>
              <a:t> </a:t>
            </a:r>
            <a:r>
              <a:rPr lang="en-US" sz="6000" dirty="0" err="1"/>
              <a:t>ti</a:t>
            </a:r>
            <a:r>
              <a:rPr lang="en-US" sz="6000" dirty="0"/>
              <a:t>? 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s-ES" sz="6000" dirty="0">
                <a:solidFill>
                  <a:schemeClr val="tx1"/>
                </a:solidFill>
                <a:latin typeface="Montserrat" pitchFamily="2" charset="77"/>
              </a:rPr>
              <a:t>¿</a:t>
            </a:r>
            <a:r>
              <a:rPr lang="en-US" sz="6000" dirty="0" err="1"/>
              <a:t>Asistes</a:t>
            </a:r>
            <a:r>
              <a:rPr lang="en-US" sz="6000" dirty="0"/>
              <a:t> a </a:t>
            </a:r>
            <a:r>
              <a:rPr lang="en-US" sz="6000" dirty="0" err="1"/>
              <a:t>una</a:t>
            </a:r>
            <a:r>
              <a:rPr lang="en-US" sz="6000" dirty="0"/>
              <a:t> </a:t>
            </a:r>
            <a:r>
              <a:rPr lang="en-US" sz="6000" dirty="0" err="1"/>
              <a:t>iglesia</a:t>
            </a:r>
            <a:r>
              <a:rPr lang="en-US" sz="6000" dirty="0"/>
              <a:t>? 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s-ES" sz="6000" dirty="0">
                <a:solidFill>
                  <a:schemeClr val="tx1"/>
                </a:solidFill>
                <a:latin typeface="Montserrat" pitchFamily="2" charset="77"/>
              </a:rPr>
              <a:t>¿</a:t>
            </a:r>
            <a:r>
              <a:rPr lang="en-US" sz="6000" dirty="0" err="1"/>
              <a:t>Puedo</a:t>
            </a:r>
            <a:r>
              <a:rPr lang="en-US" sz="6000" dirty="0"/>
              <a:t> </a:t>
            </a:r>
            <a:r>
              <a:rPr lang="en-US" sz="6000" dirty="0" err="1"/>
              <a:t>compartir</a:t>
            </a:r>
            <a:r>
              <a:rPr lang="en-US" sz="6000" dirty="0"/>
              <a:t> mi </a:t>
            </a:r>
            <a:r>
              <a:rPr lang="en-US" sz="6000" dirty="0" err="1"/>
              <a:t>historia</a:t>
            </a:r>
            <a:r>
              <a:rPr lang="en-US" sz="6000" dirty="0"/>
              <a:t> </a:t>
            </a:r>
            <a:r>
              <a:rPr lang="en-US" sz="6000" dirty="0" err="1"/>
              <a:t>contigo</a:t>
            </a:r>
            <a:r>
              <a:rPr lang="en-US" sz="6000" dirty="0"/>
              <a:t>? 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80101189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7401006-0852-273D-76A0-5B619ADAEDB2}"/>
              </a:ext>
            </a:extLst>
          </p:cNvPr>
          <p:cNvSpPr txBox="1">
            <a:spLocks/>
          </p:cNvSpPr>
          <p:nvPr/>
        </p:nvSpPr>
        <p:spPr>
          <a:xfrm>
            <a:off x="1206500" y="2698443"/>
            <a:ext cx="21971000" cy="1550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100" b="0" i="0" u="none" strike="noStrike" cap="all" spc="1403" baseline="0">
                <a:solidFill>
                  <a:srgbClr val="FFFFFF"/>
                </a:solidFill>
                <a:uFillTx/>
                <a:latin typeface="Montserrat" pitchFamily="2" charset="0"/>
                <a:ea typeface="Montserrat" pitchFamily="2" charset="0"/>
                <a:cs typeface="Montserrat" pitchFamily="2" charset="0"/>
                <a:sym typeface="Avenir Book"/>
              </a:defRPr>
            </a:lvl1pPr>
            <a:lvl2pPr marL="12192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18288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24384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30480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6195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42291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48387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54483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algn="ctr" hangingPunct="1"/>
            <a:r>
              <a:rPr lang="en-US" sz="6000" b="1" dirty="0">
                <a:latin typeface="Montserrat Medium" pitchFamily="2" charset="0"/>
              </a:rPr>
              <a:t>TEMAS DE CONVERSACIÓN</a:t>
            </a:r>
            <a:br>
              <a:rPr lang="en-US" sz="6000" b="1" dirty="0">
                <a:latin typeface="Montserrat Medium" pitchFamily="2" charset="0"/>
              </a:rPr>
            </a:br>
            <a:r>
              <a:rPr lang="en-US" sz="6000" b="1" dirty="0">
                <a:latin typeface="Montserrat Medium" pitchFamily="2" charset="0"/>
              </a:rPr>
              <a:t>SOBRE EL EVANGELIO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3C25194-62ED-754D-F5A5-8DAEDA53366E}"/>
              </a:ext>
            </a:extLst>
          </p:cNvPr>
          <p:cNvSpPr txBox="1">
            <a:spLocks/>
          </p:cNvSpPr>
          <p:nvPr/>
        </p:nvSpPr>
        <p:spPr>
          <a:xfrm>
            <a:off x="4316819" y="4859801"/>
            <a:ext cx="18860681" cy="6823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Montserrat" pitchFamily="2" charset="0"/>
                <a:ea typeface="Montserrat" pitchFamily="2" charset="0"/>
                <a:cs typeface="Montserrat" pitchFamily="2" charset="0"/>
                <a:sym typeface="Avenir Book"/>
              </a:defRPr>
            </a:lvl1pPr>
            <a:lvl2pPr marL="0" marR="0" indent="4572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9144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1371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18288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6195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42291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48387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54483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s-ES" sz="6000" dirty="0">
                <a:solidFill>
                  <a:schemeClr val="tx1"/>
                </a:solidFill>
                <a:latin typeface="Montserrat" pitchFamily="2" charset="77"/>
              </a:rPr>
              <a:t>¿</a:t>
            </a:r>
            <a:r>
              <a:rPr lang="en-US" sz="6000" dirty="0" err="1"/>
              <a:t>Tienes</a:t>
            </a:r>
            <a:r>
              <a:rPr lang="en-US" sz="6000" dirty="0"/>
              <a:t> </a:t>
            </a:r>
            <a:r>
              <a:rPr lang="en-US" sz="6000" dirty="0" err="1"/>
              <a:t>alguna</a:t>
            </a:r>
            <a:r>
              <a:rPr lang="en-US" sz="6000" dirty="0"/>
              <a:t> </a:t>
            </a:r>
            <a:r>
              <a:rPr lang="en-US" sz="6000" dirty="0" err="1"/>
              <a:t>creencia</a:t>
            </a:r>
            <a:r>
              <a:rPr lang="en-US" sz="6000" dirty="0"/>
              <a:t> </a:t>
            </a:r>
            <a:r>
              <a:rPr lang="en-US" sz="6000" dirty="0" err="1"/>
              <a:t>espiritual</a:t>
            </a:r>
            <a:r>
              <a:rPr lang="en-US" sz="6000" dirty="0"/>
              <a:t>? 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s-ES" sz="6000" dirty="0">
                <a:solidFill>
                  <a:schemeClr val="tx1"/>
                </a:solidFill>
                <a:latin typeface="Montserrat" pitchFamily="2" charset="77"/>
              </a:rPr>
              <a:t>¿</a:t>
            </a:r>
            <a:r>
              <a:rPr lang="en-US" sz="6000" dirty="0" err="1"/>
              <a:t>Cómo</a:t>
            </a:r>
            <a:r>
              <a:rPr lang="en-US" sz="6000" dirty="0"/>
              <a:t> </a:t>
            </a:r>
            <a:r>
              <a:rPr lang="en-US" sz="6000" dirty="0" err="1"/>
              <a:t>puedo</a:t>
            </a:r>
            <a:r>
              <a:rPr lang="en-US" sz="6000" dirty="0"/>
              <a:t> </a:t>
            </a:r>
            <a:r>
              <a:rPr lang="en-US" sz="6000" dirty="0" err="1"/>
              <a:t>orar</a:t>
            </a:r>
            <a:r>
              <a:rPr lang="en-US" sz="6000" dirty="0"/>
              <a:t> </a:t>
            </a:r>
            <a:r>
              <a:rPr lang="en-US" sz="6000" dirty="0" err="1"/>
              <a:t>por</a:t>
            </a:r>
            <a:r>
              <a:rPr lang="en-US" sz="6000" dirty="0"/>
              <a:t> </a:t>
            </a:r>
            <a:r>
              <a:rPr lang="en-US" sz="6000" dirty="0" err="1"/>
              <a:t>ti</a:t>
            </a:r>
            <a:r>
              <a:rPr lang="en-US" sz="6000" dirty="0"/>
              <a:t>? 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s-ES" sz="6000" dirty="0">
                <a:solidFill>
                  <a:schemeClr val="tx1"/>
                </a:solidFill>
                <a:latin typeface="Montserrat" pitchFamily="2" charset="77"/>
              </a:rPr>
              <a:t>¿</a:t>
            </a:r>
            <a:r>
              <a:rPr lang="en-US" sz="6000" dirty="0" err="1"/>
              <a:t>Asistes</a:t>
            </a:r>
            <a:r>
              <a:rPr lang="en-US" sz="6000" dirty="0"/>
              <a:t> a </a:t>
            </a:r>
            <a:r>
              <a:rPr lang="en-US" sz="6000" dirty="0" err="1"/>
              <a:t>una</a:t>
            </a:r>
            <a:r>
              <a:rPr lang="en-US" sz="6000" dirty="0"/>
              <a:t> </a:t>
            </a:r>
            <a:r>
              <a:rPr lang="en-US" sz="6000" dirty="0" err="1"/>
              <a:t>iglesia</a:t>
            </a:r>
            <a:r>
              <a:rPr lang="en-US" sz="6000" dirty="0"/>
              <a:t>? 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s-ES" sz="6000" dirty="0">
                <a:solidFill>
                  <a:schemeClr val="tx1"/>
                </a:solidFill>
                <a:latin typeface="Montserrat" pitchFamily="2" charset="77"/>
              </a:rPr>
              <a:t>¿</a:t>
            </a:r>
            <a:r>
              <a:rPr lang="en-US" sz="6000" dirty="0" err="1"/>
              <a:t>Puedo</a:t>
            </a:r>
            <a:r>
              <a:rPr lang="en-US" sz="6000" dirty="0"/>
              <a:t> </a:t>
            </a:r>
            <a:r>
              <a:rPr lang="en-US" sz="6000" dirty="0" err="1"/>
              <a:t>compartir</a:t>
            </a:r>
            <a:r>
              <a:rPr lang="en-US" sz="6000" dirty="0"/>
              <a:t> mi </a:t>
            </a:r>
            <a:r>
              <a:rPr lang="en-US" sz="6000" dirty="0" err="1"/>
              <a:t>historia</a:t>
            </a:r>
            <a:r>
              <a:rPr lang="en-US" sz="6000" dirty="0"/>
              <a:t> </a:t>
            </a:r>
            <a:r>
              <a:rPr lang="en-US" sz="6000" dirty="0" err="1"/>
              <a:t>contigo</a:t>
            </a:r>
            <a:r>
              <a:rPr lang="en-US" sz="6000" dirty="0"/>
              <a:t>? 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s-ES" sz="6000" dirty="0">
                <a:solidFill>
                  <a:schemeClr val="tx1"/>
                </a:solidFill>
                <a:latin typeface="Montserrat" pitchFamily="2" charset="77"/>
              </a:rPr>
              <a:t>¿</a:t>
            </a:r>
            <a:r>
              <a:rPr lang="en-US" sz="6000" dirty="0"/>
              <a:t>Has </a:t>
            </a:r>
            <a:r>
              <a:rPr lang="en-US" sz="6000" dirty="0" err="1"/>
              <a:t>oído</a:t>
            </a:r>
            <a:r>
              <a:rPr lang="en-US" sz="6000" dirty="0"/>
              <a:t> </a:t>
            </a:r>
            <a:r>
              <a:rPr lang="en-US" sz="6000" dirty="0" err="1"/>
              <a:t>hablar</a:t>
            </a:r>
            <a:r>
              <a:rPr lang="en-US" sz="6000" dirty="0"/>
              <a:t> de Jesús? 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50238082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0445-E881-8F72-68CD-CCDD7870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r>
              <a:rPr lang="en-US" spc="0" dirty="0">
                <a:latin typeface="Montserrat Medium" pitchFamily="2" charset="0"/>
              </a:rPr>
              <a:t>3. </a:t>
            </a:r>
            <a:r>
              <a:rPr lang="en-US" spc="0" dirty="0" err="1">
                <a:latin typeface="Montserrat Medium" pitchFamily="2" charset="0"/>
              </a:rPr>
              <a:t>Crear</a:t>
            </a:r>
            <a:r>
              <a:rPr lang="en-US" spc="0" dirty="0">
                <a:latin typeface="Montserrat Medium" pitchFamily="2" charset="0"/>
              </a:rPr>
              <a:t> un plan de </a:t>
            </a:r>
            <a:r>
              <a:rPr lang="en-US" spc="0" dirty="0" err="1">
                <a:latin typeface="Montserrat Medium" pitchFamily="2" charset="0"/>
              </a:rPr>
              <a:t>oración</a:t>
            </a:r>
            <a:r>
              <a:rPr lang="en-US" spc="0" dirty="0">
                <a:latin typeface="Montserrat Medium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0966259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0445-E881-8F72-68CD-CCDD7870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pPr rtl="0" fontAlgn="base"/>
            <a:r>
              <a:rPr lang="en-US" u="sng" strike="noStrike" spc="0" dirty="0">
                <a:solidFill>
                  <a:schemeClr val="tx1"/>
                </a:solidFill>
                <a:effectLst/>
                <a:latin typeface="Montserra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www.namb.net/evangelism/espanol</a:t>
            </a:r>
            <a:endParaRPr lang="en-US" spc="0" dirty="0">
              <a:solidFill>
                <a:schemeClr val="tx1"/>
              </a:solidFill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8957991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674AB-21D5-0743-01D1-00C682ED3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936" y="1605516"/>
            <a:ext cx="15870128" cy="105049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De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mañana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escuchas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mi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voz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;</a:t>
            </a:r>
            <a:b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</a:b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muy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temprano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te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expongo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mi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caso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,</a:t>
            </a:r>
            <a:b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</a:b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y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quedo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esperando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tu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respuesta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.</a:t>
            </a:r>
            <a:br>
              <a:rPr lang="en-US" sz="6500" spc="0" dirty="0">
                <a:latin typeface="Baskerville Old Face" panose="02020602080505020303" pitchFamily="18" charset="0"/>
              </a:rPr>
            </a:br>
            <a:br>
              <a:rPr lang="en-US" sz="6500" spc="0" dirty="0">
                <a:latin typeface="Baskerville Old Face" panose="02020602080505020303" pitchFamily="18" charset="0"/>
              </a:rPr>
            </a:br>
            <a:r>
              <a:rPr lang="en-US" sz="6500" spc="0" dirty="0">
                <a:latin typeface="Baskerville Old Face" panose="02020602080505020303" pitchFamily="18" charset="0"/>
              </a:rPr>
              <a:t>Salmos 5:3 (DHH)</a:t>
            </a:r>
          </a:p>
        </p:txBody>
      </p:sp>
    </p:spTree>
    <p:extLst>
      <p:ext uri="{BB962C8B-B14F-4D97-AF65-F5344CB8AC3E}">
        <p14:creationId xmlns:p14="http://schemas.microsoft.com/office/powerpoint/2010/main" val="2832722428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BB354-9521-CB89-8DCF-ED3533D2263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42952" y="2655913"/>
            <a:ext cx="20498095" cy="934780"/>
          </a:xfrm>
        </p:spPr>
        <p:txBody>
          <a:bodyPr/>
          <a:lstStyle/>
          <a:p>
            <a:r>
              <a:rPr lang="en-US" sz="6000" b="1" dirty="0">
                <a:latin typeface="Montserrat Medium" pitchFamily="2" charset="0"/>
              </a:rPr>
              <a:t>MOTIVOS DE ORACIÓN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F2444F-1CAD-67CD-7A79-679E0250D8CD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088757" y="4079575"/>
            <a:ext cx="19089926" cy="8256011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/>
              <a:t>Ora </a:t>
            </a:r>
            <a:r>
              <a:rPr lang="en-US" sz="6000" dirty="0" err="1"/>
              <a:t>por</a:t>
            </a:r>
            <a:r>
              <a:rPr lang="en-US" sz="6000" dirty="0"/>
              <a:t> </a:t>
            </a:r>
            <a:r>
              <a:rPr lang="en-US" sz="6000" dirty="0" err="1"/>
              <a:t>una</a:t>
            </a:r>
            <a:r>
              <a:rPr lang="en-US" sz="6000" dirty="0"/>
              <a:t> carga </a:t>
            </a:r>
            <a:r>
              <a:rPr lang="en-US" sz="6000" dirty="0" err="1"/>
              <a:t>por</a:t>
            </a:r>
            <a:r>
              <a:rPr lang="en-US" sz="6000" dirty="0"/>
              <a:t> </a:t>
            </a:r>
            <a:r>
              <a:rPr lang="en-US" sz="6000" dirty="0" err="1"/>
              <a:t>aquellos</a:t>
            </a:r>
            <a:r>
              <a:rPr lang="en-US" sz="6000" dirty="0"/>
              <a:t> que no </a:t>
            </a:r>
            <a:r>
              <a:rPr lang="en-US" sz="6000" dirty="0" err="1"/>
              <a:t>conocen</a:t>
            </a:r>
            <a:r>
              <a:rPr lang="en-US" sz="6000" dirty="0"/>
              <a:t> a Jesús.</a:t>
            </a:r>
          </a:p>
        </p:txBody>
      </p:sp>
    </p:spTree>
    <p:extLst>
      <p:ext uri="{BB962C8B-B14F-4D97-AF65-F5344CB8AC3E}">
        <p14:creationId xmlns:p14="http://schemas.microsoft.com/office/powerpoint/2010/main" val="1301663880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CDF0F4-2D5C-515F-977E-E69FD77EAAA8}"/>
              </a:ext>
            </a:extLst>
          </p:cNvPr>
          <p:cNvSpPr txBox="1">
            <a:spLocks/>
          </p:cNvSpPr>
          <p:nvPr/>
        </p:nvSpPr>
        <p:spPr>
          <a:xfrm>
            <a:off x="1942952" y="1503119"/>
            <a:ext cx="20498095" cy="1028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100" b="0" i="0" u="none" strike="noStrike" cap="all" spc="1403" baseline="0">
                <a:solidFill>
                  <a:srgbClr val="FFFFFF"/>
                </a:solidFill>
                <a:uFillTx/>
                <a:latin typeface="Montserrat" pitchFamily="2" charset="0"/>
                <a:ea typeface="Montserrat" pitchFamily="2" charset="0"/>
                <a:cs typeface="Montserrat" pitchFamily="2" charset="0"/>
                <a:sym typeface="Avenir Book"/>
              </a:defRPr>
            </a:lvl1pPr>
            <a:lvl2pPr marL="12192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18288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24384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30480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6195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42291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48387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54483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hangingPunct="1"/>
            <a:r>
              <a:rPr lang="en-US" sz="6000" b="1" dirty="0">
                <a:latin typeface="Montserrat Medium" pitchFamily="2" charset="0"/>
              </a:rPr>
              <a:t>MOTIVOS DE ORACIÓN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3520E0B-384B-72D8-7FDB-733BA447DE1D}"/>
              </a:ext>
            </a:extLst>
          </p:cNvPr>
          <p:cNvSpPr txBox="1">
            <a:spLocks/>
          </p:cNvSpPr>
          <p:nvPr/>
        </p:nvSpPr>
        <p:spPr>
          <a:xfrm>
            <a:off x="3088757" y="2531377"/>
            <a:ext cx="19089926" cy="9989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Montserrat" pitchFamily="2" charset="0"/>
                <a:ea typeface="Montserrat" pitchFamily="2" charset="0"/>
                <a:cs typeface="Montserrat" pitchFamily="2" charset="0"/>
                <a:sym typeface="Avenir Book"/>
              </a:defRPr>
            </a:lvl1pPr>
            <a:lvl2pPr marL="0" marR="0" indent="4572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9144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1371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18288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6195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42291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48387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54483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sz="6000" dirty="0"/>
              <a:t>Ora </a:t>
            </a:r>
            <a:r>
              <a:rPr lang="en-US" sz="6000" dirty="0" err="1"/>
              <a:t>por</a:t>
            </a:r>
            <a:r>
              <a:rPr lang="en-US" sz="6000" dirty="0"/>
              <a:t> </a:t>
            </a:r>
            <a:r>
              <a:rPr lang="en-US" sz="6000" dirty="0" err="1"/>
              <a:t>una</a:t>
            </a:r>
            <a:r>
              <a:rPr lang="en-US" sz="6000" dirty="0"/>
              <a:t> carga </a:t>
            </a:r>
            <a:r>
              <a:rPr lang="en-US" sz="6000" dirty="0" err="1"/>
              <a:t>por</a:t>
            </a:r>
            <a:r>
              <a:rPr lang="en-US" sz="6000" dirty="0"/>
              <a:t> </a:t>
            </a:r>
            <a:r>
              <a:rPr lang="en-US" sz="6000" dirty="0" err="1"/>
              <a:t>aquellos</a:t>
            </a:r>
            <a:r>
              <a:rPr lang="en-US" sz="6000" dirty="0"/>
              <a:t> que no </a:t>
            </a:r>
            <a:r>
              <a:rPr lang="en-US" sz="6000" dirty="0" err="1"/>
              <a:t>conocen</a:t>
            </a:r>
            <a:r>
              <a:rPr lang="en-US" sz="6000" dirty="0"/>
              <a:t> a Jesús.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sz="6000" dirty="0"/>
              <a:t>Ora </a:t>
            </a:r>
            <a:r>
              <a:rPr lang="en-US" sz="6000" dirty="0" err="1"/>
              <a:t>por</a:t>
            </a:r>
            <a:r>
              <a:rPr lang="en-US" sz="6000" dirty="0"/>
              <a:t> la </a:t>
            </a:r>
            <a:r>
              <a:rPr lang="en-US" sz="6000" dirty="0" err="1"/>
              <a:t>salvación</a:t>
            </a:r>
            <a:r>
              <a:rPr lang="en-US" sz="6000" dirty="0"/>
              <a:t> de </a:t>
            </a:r>
            <a:r>
              <a:rPr lang="en-US" sz="6000" dirty="0" err="1"/>
              <a:t>aquellos</a:t>
            </a:r>
            <a:r>
              <a:rPr lang="en-US" sz="6000" dirty="0"/>
              <a:t> que </a:t>
            </a:r>
            <a:r>
              <a:rPr lang="en-US" sz="6000" dirty="0" err="1"/>
              <a:t>están</a:t>
            </a:r>
            <a:r>
              <a:rPr lang="en-US" sz="6000" dirty="0"/>
              <a:t> </a:t>
            </a:r>
            <a:r>
              <a:rPr lang="en-US" sz="6000" dirty="0" err="1"/>
              <a:t>lejos</a:t>
            </a:r>
            <a:r>
              <a:rPr lang="en-US" sz="6000" dirty="0"/>
              <a:t> de Jesús.</a:t>
            </a:r>
          </a:p>
          <a:p>
            <a:pPr hangingPunct="1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64017343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D086B5B-45FE-C07E-1A4E-F29D5CA30D66}"/>
              </a:ext>
            </a:extLst>
          </p:cNvPr>
          <p:cNvSpPr txBox="1">
            <a:spLocks/>
          </p:cNvSpPr>
          <p:nvPr/>
        </p:nvSpPr>
        <p:spPr>
          <a:xfrm>
            <a:off x="1942952" y="1503119"/>
            <a:ext cx="20498095" cy="1028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100" b="0" i="0" u="none" strike="noStrike" cap="all" spc="1403" baseline="0">
                <a:solidFill>
                  <a:srgbClr val="FFFFFF"/>
                </a:solidFill>
                <a:uFillTx/>
                <a:latin typeface="Montserrat" pitchFamily="2" charset="0"/>
                <a:ea typeface="Montserrat" pitchFamily="2" charset="0"/>
                <a:cs typeface="Montserrat" pitchFamily="2" charset="0"/>
                <a:sym typeface="Avenir Book"/>
              </a:defRPr>
            </a:lvl1pPr>
            <a:lvl2pPr marL="12192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18288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24384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30480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6195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42291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48387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54483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hangingPunct="1"/>
            <a:r>
              <a:rPr lang="en-US" sz="6000" b="1" dirty="0">
                <a:latin typeface="Montserrat Medium" pitchFamily="2" charset="0"/>
              </a:rPr>
              <a:t>MOTIVOS DE ORACIÓN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E464D25-B3A3-639C-4B37-C9CA33C73201}"/>
              </a:ext>
            </a:extLst>
          </p:cNvPr>
          <p:cNvSpPr txBox="1">
            <a:spLocks/>
          </p:cNvSpPr>
          <p:nvPr/>
        </p:nvSpPr>
        <p:spPr>
          <a:xfrm>
            <a:off x="3088757" y="2531377"/>
            <a:ext cx="19089926" cy="9989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Montserrat" pitchFamily="2" charset="0"/>
                <a:ea typeface="Montserrat" pitchFamily="2" charset="0"/>
                <a:cs typeface="Montserrat" pitchFamily="2" charset="0"/>
                <a:sym typeface="Avenir Book"/>
              </a:defRPr>
            </a:lvl1pPr>
            <a:lvl2pPr marL="0" marR="0" indent="4572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9144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1371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18288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6195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42291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48387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54483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sz="6000" dirty="0"/>
              <a:t>Ora </a:t>
            </a:r>
            <a:r>
              <a:rPr lang="en-US" sz="6000" dirty="0" err="1"/>
              <a:t>por</a:t>
            </a:r>
            <a:r>
              <a:rPr lang="en-US" sz="6000" dirty="0"/>
              <a:t> </a:t>
            </a:r>
            <a:r>
              <a:rPr lang="en-US" sz="6000" dirty="0" err="1"/>
              <a:t>una</a:t>
            </a:r>
            <a:r>
              <a:rPr lang="en-US" sz="6000" dirty="0"/>
              <a:t> carga </a:t>
            </a:r>
            <a:r>
              <a:rPr lang="en-US" sz="6000" dirty="0" err="1"/>
              <a:t>por</a:t>
            </a:r>
            <a:r>
              <a:rPr lang="en-US" sz="6000" dirty="0"/>
              <a:t> </a:t>
            </a:r>
            <a:r>
              <a:rPr lang="en-US" sz="6000" dirty="0" err="1"/>
              <a:t>aquellos</a:t>
            </a:r>
            <a:r>
              <a:rPr lang="en-US" sz="6000" dirty="0"/>
              <a:t> que no </a:t>
            </a:r>
            <a:r>
              <a:rPr lang="en-US" sz="6000" dirty="0" err="1"/>
              <a:t>conocen</a:t>
            </a:r>
            <a:r>
              <a:rPr lang="en-US" sz="6000" dirty="0"/>
              <a:t> a Jesús.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sz="6000" dirty="0"/>
              <a:t>Ora </a:t>
            </a:r>
            <a:r>
              <a:rPr lang="en-US" sz="6000" dirty="0" err="1"/>
              <a:t>por</a:t>
            </a:r>
            <a:r>
              <a:rPr lang="en-US" sz="6000" dirty="0"/>
              <a:t> la </a:t>
            </a:r>
            <a:r>
              <a:rPr lang="en-US" sz="6000" dirty="0" err="1"/>
              <a:t>salvación</a:t>
            </a:r>
            <a:r>
              <a:rPr lang="en-US" sz="6000" dirty="0"/>
              <a:t> de </a:t>
            </a:r>
            <a:r>
              <a:rPr lang="en-US" sz="6000" dirty="0" err="1"/>
              <a:t>aquellos</a:t>
            </a:r>
            <a:r>
              <a:rPr lang="en-US" sz="6000" dirty="0"/>
              <a:t> que </a:t>
            </a:r>
            <a:r>
              <a:rPr lang="en-US" sz="6000" dirty="0" err="1"/>
              <a:t>están</a:t>
            </a:r>
            <a:r>
              <a:rPr lang="en-US" sz="6000" dirty="0"/>
              <a:t> </a:t>
            </a:r>
            <a:r>
              <a:rPr lang="en-US" sz="6000" dirty="0" err="1"/>
              <a:t>lejos</a:t>
            </a:r>
            <a:r>
              <a:rPr lang="en-US" sz="6000" dirty="0"/>
              <a:t> de Jesús.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sz="6000" dirty="0"/>
              <a:t>Ora </a:t>
            </a:r>
            <a:r>
              <a:rPr lang="en-US" sz="6000" dirty="0" err="1"/>
              <a:t>por</a:t>
            </a:r>
            <a:r>
              <a:rPr lang="en-US" sz="6000" dirty="0"/>
              <a:t> </a:t>
            </a:r>
            <a:r>
              <a:rPr lang="en-US" sz="6000" dirty="0" err="1"/>
              <a:t>oportunidades</a:t>
            </a:r>
            <a:r>
              <a:rPr lang="en-US" sz="6000" dirty="0"/>
              <a:t> para </a:t>
            </a:r>
            <a:r>
              <a:rPr lang="en-US" sz="6000" dirty="0" err="1"/>
              <a:t>entablar</a:t>
            </a:r>
            <a:r>
              <a:rPr lang="en-US" sz="6000" dirty="0"/>
              <a:t> </a:t>
            </a:r>
            <a:r>
              <a:rPr lang="en-US" sz="6000" dirty="0" err="1"/>
              <a:t>conversaciones</a:t>
            </a:r>
            <a:r>
              <a:rPr lang="en-US" sz="6000" dirty="0"/>
              <a:t> </a:t>
            </a:r>
            <a:r>
              <a:rPr lang="en-US" sz="6000" dirty="0" err="1"/>
              <a:t>sobre</a:t>
            </a:r>
            <a:r>
              <a:rPr lang="en-US" sz="6000" dirty="0"/>
              <a:t> Jesús.</a:t>
            </a:r>
          </a:p>
          <a:p>
            <a:pPr hangingPunct="1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9185943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9A569A7-9C1F-5646-414E-C56D5F0E395C}"/>
              </a:ext>
            </a:extLst>
          </p:cNvPr>
          <p:cNvSpPr txBox="1">
            <a:spLocks/>
          </p:cNvSpPr>
          <p:nvPr/>
        </p:nvSpPr>
        <p:spPr>
          <a:xfrm>
            <a:off x="1942952" y="1503119"/>
            <a:ext cx="20498095" cy="1028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100" b="0" i="0" u="none" strike="noStrike" cap="all" spc="1403" baseline="0">
                <a:solidFill>
                  <a:srgbClr val="FFFFFF"/>
                </a:solidFill>
                <a:uFillTx/>
                <a:latin typeface="Montserrat" pitchFamily="2" charset="0"/>
                <a:ea typeface="Montserrat" pitchFamily="2" charset="0"/>
                <a:cs typeface="Montserrat" pitchFamily="2" charset="0"/>
                <a:sym typeface="Avenir Book"/>
              </a:defRPr>
            </a:lvl1pPr>
            <a:lvl2pPr marL="12192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18288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24384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30480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6195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42291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48387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54483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hangingPunct="1"/>
            <a:r>
              <a:rPr lang="en-US" sz="6000" b="1" dirty="0">
                <a:latin typeface="Montserrat Medium" pitchFamily="2" charset="0"/>
              </a:rPr>
              <a:t>MOTIVOS DE ORACIÓN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B3D3C4C-4F12-96DD-E279-F6863AA91651}"/>
              </a:ext>
            </a:extLst>
          </p:cNvPr>
          <p:cNvSpPr txBox="1">
            <a:spLocks/>
          </p:cNvSpPr>
          <p:nvPr/>
        </p:nvSpPr>
        <p:spPr>
          <a:xfrm>
            <a:off x="3088757" y="2531377"/>
            <a:ext cx="19089926" cy="9989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Montserrat" pitchFamily="2" charset="0"/>
                <a:ea typeface="Montserrat" pitchFamily="2" charset="0"/>
                <a:cs typeface="Montserrat" pitchFamily="2" charset="0"/>
                <a:sym typeface="Avenir Book"/>
              </a:defRPr>
            </a:lvl1pPr>
            <a:lvl2pPr marL="0" marR="0" indent="4572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9144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1371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18288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6195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42291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48387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54483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sz="6000" dirty="0"/>
              <a:t>Ora </a:t>
            </a:r>
            <a:r>
              <a:rPr lang="en-US" sz="6000" dirty="0" err="1"/>
              <a:t>por</a:t>
            </a:r>
            <a:r>
              <a:rPr lang="en-US" sz="6000" dirty="0"/>
              <a:t> </a:t>
            </a:r>
            <a:r>
              <a:rPr lang="en-US" sz="6000" dirty="0" err="1"/>
              <a:t>una</a:t>
            </a:r>
            <a:r>
              <a:rPr lang="en-US" sz="6000" dirty="0"/>
              <a:t> carga </a:t>
            </a:r>
            <a:r>
              <a:rPr lang="en-US" sz="6000" dirty="0" err="1"/>
              <a:t>por</a:t>
            </a:r>
            <a:r>
              <a:rPr lang="en-US" sz="6000" dirty="0"/>
              <a:t> </a:t>
            </a:r>
            <a:r>
              <a:rPr lang="en-US" sz="6000" dirty="0" err="1"/>
              <a:t>aquellos</a:t>
            </a:r>
            <a:r>
              <a:rPr lang="en-US" sz="6000" dirty="0"/>
              <a:t> que no </a:t>
            </a:r>
            <a:r>
              <a:rPr lang="en-US" sz="6000" dirty="0" err="1"/>
              <a:t>conocen</a:t>
            </a:r>
            <a:r>
              <a:rPr lang="en-US" sz="6000" dirty="0"/>
              <a:t> a Jesús.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sz="6000" dirty="0"/>
              <a:t>Ora </a:t>
            </a:r>
            <a:r>
              <a:rPr lang="en-US" sz="6000" dirty="0" err="1"/>
              <a:t>por</a:t>
            </a:r>
            <a:r>
              <a:rPr lang="en-US" sz="6000" dirty="0"/>
              <a:t> la </a:t>
            </a:r>
            <a:r>
              <a:rPr lang="en-US" sz="6000" dirty="0" err="1"/>
              <a:t>salvación</a:t>
            </a:r>
            <a:r>
              <a:rPr lang="en-US" sz="6000" dirty="0"/>
              <a:t> de </a:t>
            </a:r>
            <a:r>
              <a:rPr lang="en-US" sz="6000" dirty="0" err="1"/>
              <a:t>aquellos</a:t>
            </a:r>
            <a:r>
              <a:rPr lang="en-US" sz="6000" dirty="0"/>
              <a:t> que </a:t>
            </a:r>
            <a:r>
              <a:rPr lang="en-US" sz="6000" dirty="0" err="1"/>
              <a:t>están</a:t>
            </a:r>
            <a:r>
              <a:rPr lang="en-US" sz="6000" dirty="0"/>
              <a:t> </a:t>
            </a:r>
            <a:r>
              <a:rPr lang="en-US" sz="6000" dirty="0" err="1"/>
              <a:t>lejos</a:t>
            </a:r>
            <a:r>
              <a:rPr lang="en-US" sz="6000" dirty="0"/>
              <a:t> de Jesús.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sz="6000" dirty="0"/>
              <a:t>Ora </a:t>
            </a:r>
            <a:r>
              <a:rPr lang="en-US" sz="6000" dirty="0" err="1"/>
              <a:t>por</a:t>
            </a:r>
            <a:r>
              <a:rPr lang="en-US" sz="6000" dirty="0"/>
              <a:t> </a:t>
            </a:r>
            <a:r>
              <a:rPr lang="en-US" sz="6000" dirty="0" err="1"/>
              <a:t>oportunidades</a:t>
            </a:r>
            <a:r>
              <a:rPr lang="en-US" sz="6000" dirty="0"/>
              <a:t> para </a:t>
            </a:r>
            <a:r>
              <a:rPr lang="en-US" sz="6000" dirty="0" err="1"/>
              <a:t>entablar</a:t>
            </a:r>
            <a:r>
              <a:rPr lang="en-US" sz="6000" dirty="0"/>
              <a:t> </a:t>
            </a:r>
            <a:r>
              <a:rPr lang="en-US" sz="6000" dirty="0" err="1"/>
              <a:t>conversaciones</a:t>
            </a:r>
            <a:r>
              <a:rPr lang="en-US" sz="6000" dirty="0"/>
              <a:t> </a:t>
            </a:r>
            <a:r>
              <a:rPr lang="en-US" sz="6000" dirty="0" err="1"/>
              <a:t>sobre</a:t>
            </a:r>
            <a:r>
              <a:rPr lang="en-US" sz="6000" dirty="0"/>
              <a:t> Jesús.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sz="6000" dirty="0"/>
              <a:t>Ora </a:t>
            </a:r>
            <a:r>
              <a:rPr lang="en-US" sz="6000" dirty="0" err="1"/>
              <a:t>por</a:t>
            </a:r>
            <a:r>
              <a:rPr lang="en-US" sz="6000" dirty="0"/>
              <a:t> </a:t>
            </a:r>
            <a:r>
              <a:rPr lang="en-US" sz="6000" dirty="0" err="1"/>
              <a:t>valentía</a:t>
            </a:r>
            <a:r>
              <a:rPr lang="en-US" sz="6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479360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86BC-CEF3-653A-02E3-05EDE5C3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r>
              <a:rPr lang="en-US" b="1" dirty="0">
                <a:latin typeface="Montserrat Medium" pitchFamily="2" charset="0"/>
              </a:rPr>
              <a:t>EVALUACIÓN</a:t>
            </a:r>
          </a:p>
        </p:txBody>
      </p:sp>
    </p:spTree>
    <p:extLst>
      <p:ext uri="{BB962C8B-B14F-4D97-AF65-F5344CB8AC3E}">
        <p14:creationId xmlns:p14="http://schemas.microsoft.com/office/powerpoint/2010/main" val="338267574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2058E88-4318-DF65-0304-51D356FCEA64}"/>
              </a:ext>
            </a:extLst>
          </p:cNvPr>
          <p:cNvSpPr txBox="1">
            <a:spLocks/>
          </p:cNvSpPr>
          <p:nvPr/>
        </p:nvSpPr>
        <p:spPr>
          <a:xfrm>
            <a:off x="1942952" y="1503119"/>
            <a:ext cx="20498095" cy="1028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100" b="0" i="0" u="none" strike="noStrike" cap="all" spc="1403" baseline="0">
                <a:solidFill>
                  <a:srgbClr val="FFFFFF"/>
                </a:solidFill>
                <a:uFillTx/>
                <a:latin typeface="Montserrat" pitchFamily="2" charset="0"/>
                <a:ea typeface="Montserrat" pitchFamily="2" charset="0"/>
                <a:cs typeface="Montserrat" pitchFamily="2" charset="0"/>
                <a:sym typeface="Avenir Book"/>
              </a:defRPr>
            </a:lvl1pPr>
            <a:lvl2pPr marL="12192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18288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24384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30480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6195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42291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48387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54483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hangingPunct="1"/>
            <a:r>
              <a:rPr lang="en-US" sz="6000" b="1" dirty="0">
                <a:latin typeface="Montserrat Medium" pitchFamily="2" charset="0"/>
              </a:rPr>
              <a:t>MOTIVOS DE ORACIÓN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F14FD12-A12D-522A-3F5A-FC0F419D5526}"/>
              </a:ext>
            </a:extLst>
          </p:cNvPr>
          <p:cNvSpPr txBox="1">
            <a:spLocks/>
          </p:cNvSpPr>
          <p:nvPr/>
        </p:nvSpPr>
        <p:spPr>
          <a:xfrm>
            <a:off x="3088757" y="2531377"/>
            <a:ext cx="19089926" cy="9989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Montserrat" pitchFamily="2" charset="0"/>
                <a:ea typeface="Montserrat" pitchFamily="2" charset="0"/>
                <a:cs typeface="Montserrat" pitchFamily="2" charset="0"/>
                <a:sym typeface="Avenir Book"/>
              </a:defRPr>
            </a:lvl1pPr>
            <a:lvl2pPr marL="0" marR="0" indent="4572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9144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1371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18288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6195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42291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48387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54483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sz="6000" dirty="0"/>
              <a:t>Ora </a:t>
            </a:r>
            <a:r>
              <a:rPr lang="en-US" sz="6000" dirty="0" err="1"/>
              <a:t>por</a:t>
            </a:r>
            <a:r>
              <a:rPr lang="en-US" sz="6000" dirty="0"/>
              <a:t> </a:t>
            </a:r>
            <a:r>
              <a:rPr lang="en-US" sz="6000" dirty="0" err="1"/>
              <a:t>una</a:t>
            </a:r>
            <a:r>
              <a:rPr lang="en-US" sz="6000" dirty="0"/>
              <a:t> carga </a:t>
            </a:r>
            <a:r>
              <a:rPr lang="en-US" sz="6000" dirty="0" err="1"/>
              <a:t>por</a:t>
            </a:r>
            <a:r>
              <a:rPr lang="en-US" sz="6000" dirty="0"/>
              <a:t> </a:t>
            </a:r>
            <a:r>
              <a:rPr lang="en-US" sz="6000" dirty="0" err="1"/>
              <a:t>aquellos</a:t>
            </a:r>
            <a:r>
              <a:rPr lang="en-US" sz="6000" dirty="0"/>
              <a:t> que no </a:t>
            </a:r>
            <a:r>
              <a:rPr lang="en-US" sz="6000" dirty="0" err="1"/>
              <a:t>conocen</a:t>
            </a:r>
            <a:r>
              <a:rPr lang="en-US" sz="6000" dirty="0"/>
              <a:t> a Jesús.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sz="6000" dirty="0"/>
              <a:t>Ora </a:t>
            </a:r>
            <a:r>
              <a:rPr lang="en-US" sz="6000" dirty="0" err="1"/>
              <a:t>por</a:t>
            </a:r>
            <a:r>
              <a:rPr lang="en-US" sz="6000" dirty="0"/>
              <a:t> la </a:t>
            </a:r>
            <a:r>
              <a:rPr lang="en-US" sz="6000" dirty="0" err="1"/>
              <a:t>salvación</a:t>
            </a:r>
            <a:r>
              <a:rPr lang="en-US" sz="6000" dirty="0"/>
              <a:t> de </a:t>
            </a:r>
            <a:r>
              <a:rPr lang="en-US" sz="6000" dirty="0" err="1"/>
              <a:t>aquellos</a:t>
            </a:r>
            <a:r>
              <a:rPr lang="en-US" sz="6000" dirty="0"/>
              <a:t> que </a:t>
            </a:r>
            <a:r>
              <a:rPr lang="en-US" sz="6000" dirty="0" err="1"/>
              <a:t>están</a:t>
            </a:r>
            <a:r>
              <a:rPr lang="en-US" sz="6000" dirty="0"/>
              <a:t> </a:t>
            </a:r>
            <a:r>
              <a:rPr lang="en-US" sz="6000" dirty="0" err="1"/>
              <a:t>lejos</a:t>
            </a:r>
            <a:r>
              <a:rPr lang="en-US" sz="6000" dirty="0"/>
              <a:t> de Jesús.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sz="6000" dirty="0"/>
              <a:t>Ora </a:t>
            </a:r>
            <a:r>
              <a:rPr lang="en-US" sz="6000" dirty="0" err="1"/>
              <a:t>por</a:t>
            </a:r>
            <a:r>
              <a:rPr lang="en-US" sz="6000" dirty="0"/>
              <a:t> </a:t>
            </a:r>
            <a:r>
              <a:rPr lang="en-US" sz="6000" dirty="0" err="1"/>
              <a:t>oportunidades</a:t>
            </a:r>
            <a:r>
              <a:rPr lang="en-US" sz="6000" dirty="0"/>
              <a:t> para </a:t>
            </a:r>
            <a:r>
              <a:rPr lang="en-US" sz="6000" dirty="0" err="1"/>
              <a:t>entablar</a:t>
            </a:r>
            <a:r>
              <a:rPr lang="en-US" sz="6000" dirty="0"/>
              <a:t> </a:t>
            </a:r>
            <a:r>
              <a:rPr lang="en-US" sz="6000" dirty="0" err="1"/>
              <a:t>conversaciones</a:t>
            </a:r>
            <a:r>
              <a:rPr lang="en-US" sz="6000" dirty="0"/>
              <a:t> </a:t>
            </a:r>
            <a:r>
              <a:rPr lang="en-US" sz="6000" dirty="0" err="1"/>
              <a:t>sobre</a:t>
            </a:r>
            <a:r>
              <a:rPr lang="en-US" sz="6000" dirty="0"/>
              <a:t> Jesús.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sz="6000" dirty="0"/>
              <a:t>Ora </a:t>
            </a:r>
            <a:r>
              <a:rPr lang="en-US" sz="6000" dirty="0" err="1"/>
              <a:t>por</a:t>
            </a:r>
            <a:r>
              <a:rPr lang="en-US" sz="6000" dirty="0"/>
              <a:t> </a:t>
            </a:r>
            <a:r>
              <a:rPr lang="en-US" sz="6000" dirty="0" err="1"/>
              <a:t>valentía</a:t>
            </a:r>
            <a:r>
              <a:rPr lang="en-US" sz="6000" dirty="0"/>
              <a:t>.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sz="6000" dirty="0"/>
              <a:t>Ora </a:t>
            </a:r>
            <a:r>
              <a:rPr lang="en-US" sz="6000" dirty="0" err="1"/>
              <a:t>por</a:t>
            </a:r>
            <a:r>
              <a:rPr lang="en-US" sz="6000" dirty="0"/>
              <a:t> la </a:t>
            </a:r>
            <a:r>
              <a:rPr lang="en-US" sz="6000" dirty="0" err="1"/>
              <a:t>guía</a:t>
            </a:r>
            <a:r>
              <a:rPr lang="en-US" sz="6000" dirty="0"/>
              <a:t> del </a:t>
            </a:r>
            <a:r>
              <a:rPr lang="en-US" sz="6000" dirty="0" err="1"/>
              <a:t>Espíritu</a:t>
            </a:r>
            <a:r>
              <a:rPr lang="en-US" sz="6000" dirty="0"/>
              <a:t> Santo.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63469805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4B159F-D41B-DB66-3703-CE1D6BC1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7500" dirty="0"/>
              <a:t>CONEXIÓN:</a:t>
            </a:r>
            <a:br>
              <a:rPr lang="en-US" sz="7500" dirty="0"/>
            </a:br>
            <a:r>
              <a:rPr lang="en-US" sz="7500" dirty="0"/>
              <a:t>AL INVOLUCRARSE</a:t>
            </a:r>
          </a:p>
        </p:txBody>
      </p:sp>
    </p:spTree>
    <p:extLst>
      <p:ext uri="{BB962C8B-B14F-4D97-AF65-F5344CB8AC3E}">
        <p14:creationId xmlns:p14="http://schemas.microsoft.com/office/powerpoint/2010/main" val="606659850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86BC-CEF3-653A-02E3-05EDE5C3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r>
              <a:rPr lang="en-US" spc="0" dirty="0">
                <a:latin typeface="Montserrat Medium" pitchFamily="2" charset="0"/>
              </a:rPr>
              <a:t>1. </a:t>
            </a:r>
            <a:r>
              <a:rPr lang="en-US" spc="0" dirty="0" err="1">
                <a:latin typeface="Montserrat Medium" pitchFamily="2" charset="0"/>
              </a:rPr>
              <a:t>Recordar</a:t>
            </a:r>
            <a:r>
              <a:rPr lang="en-US" spc="0" dirty="0">
                <a:latin typeface="Montserrat Medium" pitchFamily="2" charset="0"/>
              </a:rPr>
              <a:t> la mission.</a:t>
            </a:r>
          </a:p>
        </p:txBody>
      </p:sp>
    </p:spTree>
    <p:extLst>
      <p:ext uri="{BB962C8B-B14F-4D97-AF65-F5344CB8AC3E}">
        <p14:creationId xmlns:p14="http://schemas.microsoft.com/office/powerpoint/2010/main" val="3905329149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B4692-EF3C-7E6E-D4A4-67CF7D88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pc="0" dirty="0">
                <a:latin typeface="Montserrat Medium" pitchFamily="2" charset="0"/>
              </a:rPr>
              <a:t>2. Ver a las personas e</a:t>
            </a:r>
            <a:br>
              <a:rPr lang="en-US" spc="0" dirty="0">
                <a:latin typeface="Montserrat Medium" pitchFamily="2" charset="0"/>
              </a:rPr>
            </a:br>
            <a:r>
              <a:rPr lang="en-US" spc="0" dirty="0" err="1">
                <a:latin typeface="Montserrat Medium" pitchFamily="2" charset="0"/>
              </a:rPr>
              <a:t>iniciar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conversaciones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evangelísticas</a:t>
            </a:r>
            <a:r>
              <a:rPr lang="en-US" spc="0" dirty="0">
                <a:latin typeface="Montserrat Medium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9689674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0445-E881-8F72-68CD-CCDD7870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r>
              <a:rPr lang="en-US" spc="0" dirty="0">
                <a:latin typeface="Montserrat Medium" pitchFamily="2" charset="0"/>
              </a:rPr>
              <a:t>3. </a:t>
            </a:r>
            <a:r>
              <a:rPr lang="en-US" spc="0" dirty="0" err="1">
                <a:latin typeface="Montserrat Medium" pitchFamily="2" charset="0"/>
              </a:rPr>
              <a:t>Confiar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en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el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Espíritu</a:t>
            </a:r>
            <a:r>
              <a:rPr lang="en-US" spc="0" dirty="0">
                <a:latin typeface="Montserrat Medium" pitchFamily="2" charset="0"/>
              </a:rPr>
              <a:t> Santo.</a:t>
            </a:r>
          </a:p>
        </p:txBody>
      </p:sp>
    </p:spTree>
    <p:extLst>
      <p:ext uri="{BB962C8B-B14F-4D97-AF65-F5344CB8AC3E}">
        <p14:creationId xmlns:p14="http://schemas.microsoft.com/office/powerpoint/2010/main" val="2337037658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674AB-21D5-0743-01D1-00C682ED3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19" y="1605516"/>
            <a:ext cx="19909762" cy="105049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Recibirán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poder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cuando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el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Espíritu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Santo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venga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sobre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ustedes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;</a:t>
            </a:r>
            <a:b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</a:b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y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serán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Mis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testigos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en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Jerusalén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,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en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toda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Judea y Samaria,</a:t>
            </a:r>
            <a:b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</a:b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y hasta </a:t>
            </a:r>
            <a:r>
              <a:rPr lang="en-US" b="0" i="0" spc="0" dirty="0" err="1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los</a:t>
            </a:r>
            <a:r>
              <a:rPr lang="en-US" b="0" i="0" spc="0" dirty="0">
                <a:solidFill>
                  <a:schemeClr val="tx1"/>
                </a:solidFill>
                <a:effectLst/>
                <a:latin typeface="Baskerville Old Face" panose="02020602080505020303" pitchFamily="18" charset="77"/>
              </a:rPr>
              <a:t> confines de la tierra. </a:t>
            </a:r>
            <a:br>
              <a:rPr lang="en-US" sz="6500" spc="0" dirty="0">
                <a:latin typeface="Baskerville Old Face" panose="02020602080505020303" pitchFamily="18" charset="0"/>
              </a:rPr>
            </a:br>
            <a:br>
              <a:rPr lang="en-US" sz="6500" spc="0" dirty="0">
                <a:latin typeface="Baskerville Old Face" panose="02020602080505020303" pitchFamily="18" charset="0"/>
              </a:rPr>
            </a:br>
            <a:r>
              <a:rPr lang="en-US" sz="6500" spc="0" dirty="0" err="1">
                <a:latin typeface="Baskerville Old Face" panose="02020602080505020303" pitchFamily="18" charset="0"/>
              </a:rPr>
              <a:t>Hechos</a:t>
            </a:r>
            <a:r>
              <a:rPr lang="en-US" sz="6500" spc="0" dirty="0">
                <a:latin typeface="Baskerville Old Face" panose="02020602080505020303" pitchFamily="18" charset="0"/>
              </a:rPr>
              <a:t> 1:8 (NBLA)</a:t>
            </a:r>
          </a:p>
        </p:txBody>
      </p:sp>
    </p:spTree>
    <p:extLst>
      <p:ext uri="{BB962C8B-B14F-4D97-AF65-F5344CB8AC3E}">
        <p14:creationId xmlns:p14="http://schemas.microsoft.com/office/powerpoint/2010/main" val="1570756374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4B159F-D41B-DB66-3703-CE1D6BC1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7500" dirty="0"/>
              <a:t>CONEXIÓN:</a:t>
            </a:r>
            <a:br>
              <a:rPr lang="en-US" sz="7500" dirty="0"/>
            </a:br>
            <a:r>
              <a:rPr lang="en-US" sz="7500" dirty="0"/>
              <a:t>DESPUÉS DE CREAR</a:t>
            </a:r>
            <a:br>
              <a:rPr lang="en-US" sz="7500" dirty="0"/>
            </a:br>
            <a:r>
              <a:rPr lang="en-US" sz="7500" dirty="0"/>
              <a:t>LA CONEXIÓN</a:t>
            </a:r>
          </a:p>
        </p:txBody>
      </p:sp>
    </p:spTree>
    <p:extLst>
      <p:ext uri="{BB962C8B-B14F-4D97-AF65-F5344CB8AC3E}">
        <p14:creationId xmlns:p14="http://schemas.microsoft.com/office/powerpoint/2010/main" val="1602133175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86BC-CEF3-653A-02E3-05EDE5C3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r>
              <a:rPr lang="en-US" spc="0" dirty="0">
                <a:latin typeface="Montserrat Medium" pitchFamily="2" charset="0"/>
              </a:rPr>
              <a:t>1. </a:t>
            </a:r>
            <a:r>
              <a:rPr lang="en-US" spc="0" dirty="0" err="1">
                <a:latin typeface="Montserrat Medium" pitchFamily="2" charset="0"/>
              </a:rPr>
              <a:t>Seguir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orando</a:t>
            </a:r>
            <a:r>
              <a:rPr lang="en-US" spc="0" dirty="0">
                <a:latin typeface="Montserrat Medium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3864530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674AB-21D5-0743-01D1-00C682ED3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453" y="1605516"/>
            <a:ext cx="17209093" cy="105049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6500" spc="0" dirty="0" err="1">
                <a:latin typeface="Baskerville Old Face" panose="02020602080505020303" pitchFamily="18" charset="0"/>
              </a:rPr>
              <a:t>Así</a:t>
            </a:r>
            <a:r>
              <a:rPr lang="en-US" sz="6500" spc="0" dirty="0">
                <a:latin typeface="Baskerville Old Face" panose="02020602080505020303" pitchFamily="18" charset="0"/>
              </a:rPr>
              <a:t> es también la palabra que sale de mi boca:</a:t>
            </a:r>
            <a:br>
              <a:rPr lang="en-US" sz="6500" spc="0" dirty="0">
                <a:latin typeface="Baskerville Old Face" panose="02020602080505020303" pitchFamily="18" charset="0"/>
              </a:rPr>
            </a:br>
            <a:r>
              <a:rPr lang="en-US" sz="6500" spc="0" dirty="0">
                <a:latin typeface="Baskerville Old Face" panose="02020602080505020303" pitchFamily="18" charset="0"/>
              </a:rPr>
              <a:t>    No </a:t>
            </a:r>
            <a:r>
              <a:rPr lang="en-US" sz="6500" spc="0" dirty="0" err="1">
                <a:latin typeface="Baskerville Old Face" panose="02020602080505020303" pitchFamily="18" charset="0"/>
              </a:rPr>
              <a:t>volverá</a:t>
            </a:r>
            <a:r>
              <a:rPr lang="en-US" sz="6500" spc="0" dirty="0">
                <a:latin typeface="Baskerville Old Face" panose="02020602080505020303" pitchFamily="18" charset="0"/>
              </a:rPr>
              <a:t> a </a:t>
            </a:r>
            <a:r>
              <a:rPr lang="en-US" sz="6500" spc="0" dirty="0" err="1">
                <a:latin typeface="Baskerville Old Face" panose="02020602080505020303" pitchFamily="18" charset="0"/>
              </a:rPr>
              <a:t>mí</a:t>
            </a:r>
            <a:r>
              <a:rPr lang="en-US" sz="6500" spc="0" dirty="0">
                <a:latin typeface="Baskerville Old Face" panose="02020602080505020303" pitchFamily="18" charset="0"/>
              </a:rPr>
              <a:t> </a:t>
            </a:r>
            <a:r>
              <a:rPr lang="en-US" sz="6500" spc="0" dirty="0" err="1">
                <a:latin typeface="Baskerville Old Face" panose="02020602080505020303" pitchFamily="18" charset="0"/>
              </a:rPr>
              <a:t>vacía</a:t>
            </a:r>
            <a:r>
              <a:rPr lang="en-US" sz="6500" spc="0" dirty="0">
                <a:latin typeface="Baskerville Old Face" panose="02020602080505020303" pitchFamily="18" charset="0"/>
              </a:rPr>
              <a:t>,</a:t>
            </a:r>
            <a:br>
              <a:rPr lang="en-US" sz="6500" spc="0" dirty="0">
                <a:latin typeface="Baskerville Old Face" panose="02020602080505020303" pitchFamily="18" charset="0"/>
              </a:rPr>
            </a:br>
            <a:r>
              <a:rPr lang="en-US" sz="6500" spc="0" dirty="0" err="1">
                <a:latin typeface="Baskerville Old Face" panose="02020602080505020303" pitchFamily="18" charset="0"/>
              </a:rPr>
              <a:t>sino</a:t>
            </a:r>
            <a:r>
              <a:rPr lang="en-US" sz="6500" spc="0" dirty="0">
                <a:latin typeface="Baskerville Old Face" panose="02020602080505020303" pitchFamily="18" charset="0"/>
              </a:rPr>
              <a:t> que </a:t>
            </a:r>
            <a:r>
              <a:rPr lang="en-US" sz="6500" spc="0" dirty="0" err="1">
                <a:latin typeface="Baskerville Old Face" panose="02020602080505020303" pitchFamily="18" charset="0"/>
              </a:rPr>
              <a:t>hará</a:t>
            </a:r>
            <a:r>
              <a:rPr lang="en-US" sz="6500" spc="0" dirty="0">
                <a:latin typeface="Baskerville Old Face" panose="02020602080505020303" pitchFamily="18" charset="0"/>
              </a:rPr>
              <a:t> lo que </a:t>
            </a:r>
            <a:r>
              <a:rPr lang="en-US" sz="6500" spc="0" dirty="0" err="1">
                <a:latin typeface="Baskerville Old Face" panose="02020602080505020303" pitchFamily="18" charset="0"/>
              </a:rPr>
              <a:t>yo</a:t>
            </a:r>
            <a:r>
              <a:rPr lang="en-US" sz="6500" spc="0" dirty="0">
                <a:latin typeface="Baskerville Old Face" panose="02020602080505020303" pitchFamily="18" charset="0"/>
              </a:rPr>
              <a:t> </a:t>
            </a:r>
            <a:r>
              <a:rPr lang="en-US" sz="6500" spc="0" dirty="0" err="1">
                <a:latin typeface="Baskerville Old Face" panose="02020602080505020303" pitchFamily="18" charset="0"/>
              </a:rPr>
              <a:t>deseo</a:t>
            </a:r>
            <a:br>
              <a:rPr lang="en-US" sz="6500" spc="0" dirty="0">
                <a:latin typeface="Baskerville Old Face" panose="02020602080505020303" pitchFamily="18" charset="0"/>
              </a:rPr>
            </a:br>
            <a:r>
              <a:rPr lang="en-US" sz="6500" spc="0" dirty="0">
                <a:latin typeface="Baskerville Old Face" panose="02020602080505020303" pitchFamily="18" charset="0"/>
              </a:rPr>
              <a:t>    y </a:t>
            </a:r>
            <a:r>
              <a:rPr lang="en-US" sz="6500" spc="0" dirty="0" err="1">
                <a:latin typeface="Baskerville Old Face" panose="02020602080505020303" pitchFamily="18" charset="0"/>
              </a:rPr>
              <a:t>cumplirá</a:t>
            </a:r>
            <a:r>
              <a:rPr lang="en-US" sz="6500" spc="0" dirty="0">
                <a:latin typeface="Baskerville Old Face" panose="02020602080505020303" pitchFamily="18" charset="0"/>
              </a:rPr>
              <a:t> con mis </a:t>
            </a:r>
            <a:r>
              <a:rPr lang="en-US" sz="6500" spc="0" dirty="0" err="1">
                <a:latin typeface="Baskerville Old Face" panose="02020602080505020303" pitchFamily="18" charset="0"/>
              </a:rPr>
              <a:t>propósitos</a:t>
            </a:r>
            <a:r>
              <a:rPr lang="en-US" sz="6500" spc="0" dirty="0">
                <a:latin typeface="Baskerville Old Face" panose="02020602080505020303" pitchFamily="18" charset="0"/>
              </a:rPr>
              <a:t>.</a:t>
            </a:r>
            <a:br>
              <a:rPr lang="en-US" sz="6500" spc="0" dirty="0">
                <a:latin typeface="Baskerville Old Face" panose="02020602080505020303" pitchFamily="18" charset="0"/>
              </a:rPr>
            </a:br>
            <a:br>
              <a:rPr lang="en-US" sz="6500" spc="0" dirty="0">
                <a:latin typeface="Baskerville Old Face" panose="02020602080505020303" pitchFamily="18" charset="0"/>
              </a:rPr>
            </a:br>
            <a:r>
              <a:rPr lang="en-US" sz="6500" spc="0" dirty="0">
                <a:latin typeface="Baskerville Old Face" panose="02020602080505020303" pitchFamily="18" charset="0"/>
              </a:rPr>
              <a:t>Isaías 55:11 (NVI)</a:t>
            </a:r>
          </a:p>
        </p:txBody>
      </p:sp>
    </p:spTree>
    <p:extLst>
      <p:ext uri="{BB962C8B-B14F-4D97-AF65-F5344CB8AC3E}">
        <p14:creationId xmlns:p14="http://schemas.microsoft.com/office/powerpoint/2010/main" val="318716107"/>
      </p:ext>
    </p:extLst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B4692-EF3C-7E6E-D4A4-67CF7D88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r>
              <a:rPr lang="en-US" spc="0" dirty="0">
                <a:latin typeface="Montserrat Medium" pitchFamily="2" charset="0"/>
              </a:rPr>
              <a:t>2. </a:t>
            </a:r>
            <a:r>
              <a:rPr lang="en-US" spc="0" dirty="0" err="1">
                <a:latin typeface="Montserrat Medium" pitchFamily="2" charset="0"/>
              </a:rPr>
              <a:t>Seguir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conectándose</a:t>
            </a:r>
            <a:r>
              <a:rPr lang="en-US" spc="0" dirty="0">
                <a:latin typeface="Montserrat Medium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284842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86BC-CEF3-653A-02E3-05EDE5C3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r>
              <a:rPr lang="en-US" b="1" dirty="0">
                <a:latin typeface="Montserrat Medium" pitchFamily="2" charset="0"/>
              </a:rPr>
              <a:t>COMPROMISO</a:t>
            </a:r>
          </a:p>
        </p:txBody>
      </p:sp>
    </p:spTree>
    <p:extLst>
      <p:ext uri="{BB962C8B-B14F-4D97-AF65-F5344CB8AC3E}">
        <p14:creationId xmlns:p14="http://schemas.microsoft.com/office/powerpoint/2010/main" val="2516653190"/>
      </p:ext>
    </p:extLst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0445-E881-8F72-68CD-CCDD7870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r>
              <a:rPr lang="en-US" spc="0" dirty="0">
                <a:latin typeface="Montserrat Medium" pitchFamily="2" charset="0"/>
              </a:rPr>
              <a:t>3. </a:t>
            </a:r>
            <a:r>
              <a:rPr lang="en-US" spc="0" dirty="0" err="1">
                <a:latin typeface="Montserrat Medium" pitchFamily="2" charset="0"/>
              </a:rPr>
              <a:t>Seguir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compartiendo</a:t>
            </a:r>
            <a:r>
              <a:rPr lang="en-US" spc="0" dirty="0">
                <a:latin typeface="Montserrat Medium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9843509"/>
      </p:ext>
    </p:extLst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4B159F-D41B-DB66-3703-CE1D6BC1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7500" dirty="0"/>
              <a:t>IMPULSO:</a:t>
            </a:r>
            <a:br>
              <a:rPr lang="en-US" sz="7500" dirty="0"/>
            </a:br>
            <a:r>
              <a:rPr lang="en-US" sz="7500" dirty="0"/>
              <a:t>EN PÚBLICO</a:t>
            </a:r>
          </a:p>
        </p:txBody>
      </p:sp>
    </p:spTree>
    <p:extLst>
      <p:ext uri="{BB962C8B-B14F-4D97-AF65-F5344CB8AC3E}">
        <p14:creationId xmlns:p14="http://schemas.microsoft.com/office/powerpoint/2010/main" val="1790937114"/>
      </p:ext>
    </p:extLst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86BC-CEF3-653A-02E3-05EDE5C3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r>
              <a:rPr lang="en-US" spc="0" dirty="0">
                <a:latin typeface="Montserrat Medium" pitchFamily="2" charset="0"/>
              </a:rPr>
              <a:t>1. </a:t>
            </a:r>
            <a:r>
              <a:rPr lang="en-US" spc="0" dirty="0" err="1">
                <a:latin typeface="Montserrat Medium" pitchFamily="2" charset="0"/>
              </a:rPr>
              <a:t>Aprovecha</a:t>
            </a:r>
            <a:r>
              <a:rPr lang="en-US" spc="0" dirty="0">
                <a:latin typeface="Montserrat Medium" pitchFamily="2" charset="0"/>
              </a:rPr>
              <a:t> las </a:t>
            </a:r>
            <a:r>
              <a:rPr lang="en-US" spc="0" dirty="0" err="1">
                <a:latin typeface="Montserrat Medium" pitchFamily="2" charset="0"/>
              </a:rPr>
              <a:t>reuniones</a:t>
            </a:r>
            <a:r>
              <a:rPr lang="en-US" spc="0" dirty="0">
                <a:latin typeface="Montserrat Medium" pitchFamily="2" charset="0"/>
              </a:rPr>
              <a:t> de </a:t>
            </a:r>
            <a:r>
              <a:rPr lang="en-US" spc="0" dirty="0" err="1">
                <a:latin typeface="Montserrat Medium" pitchFamily="2" charset="0"/>
              </a:rPr>
              <a:t>grupos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grandes</a:t>
            </a:r>
            <a:r>
              <a:rPr lang="en-US" spc="0" dirty="0">
                <a:latin typeface="Montserrat Medium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155204"/>
      </p:ext>
    </p:extLst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B4692-EF3C-7E6E-D4A4-67CF7D88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r>
              <a:rPr lang="en-US" spc="0" dirty="0">
                <a:latin typeface="Montserrat Medium" pitchFamily="2" charset="0"/>
              </a:rPr>
              <a:t>2. </a:t>
            </a:r>
            <a:r>
              <a:rPr lang="en-US" spc="0" dirty="0" err="1">
                <a:latin typeface="Montserrat Medium" pitchFamily="2" charset="0"/>
              </a:rPr>
              <a:t>Aprovecha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los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grupos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pequeños</a:t>
            </a:r>
            <a:r>
              <a:rPr lang="en-US" spc="0" dirty="0">
                <a:latin typeface="Montserrat Medium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7118920"/>
      </p:ext>
    </p:extLst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0445-E881-8F72-68CD-CCDD7870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r>
              <a:rPr lang="en-US" spc="0" dirty="0">
                <a:latin typeface="Montserrat Medium" pitchFamily="2" charset="0"/>
              </a:rPr>
              <a:t>3. </a:t>
            </a:r>
            <a:r>
              <a:rPr lang="en-US" spc="0" dirty="0" err="1">
                <a:latin typeface="Montserrat Medium" pitchFamily="2" charset="0"/>
              </a:rPr>
              <a:t>Aprovecha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los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medios</a:t>
            </a:r>
            <a:r>
              <a:rPr lang="en-US" spc="0" dirty="0">
                <a:latin typeface="Montserrat Medium" pitchFamily="2" charset="0"/>
              </a:rPr>
              <a:t> de </a:t>
            </a:r>
            <a:r>
              <a:rPr lang="en-US" spc="0" dirty="0" err="1">
                <a:latin typeface="Montserrat Medium" pitchFamily="2" charset="0"/>
              </a:rPr>
              <a:t>comunicación</a:t>
            </a:r>
            <a:r>
              <a:rPr lang="en-US" spc="0" dirty="0">
                <a:latin typeface="Montserrat Medium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3972560"/>
      </p:ext>
    </p:extLst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4B159F-D41B-DB66-3703-CE1D6BC1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7500" dirty="0"/>
              <a:t>IMPULSO:</a:t>
            </a:r>
            <a:br>
              <a:rPr lang="en-US" sz="7500" dirty="0"/>
            </a:br>
            <a:r>
              <a:rPr lang="en-US" sz="7500" dirty="0"/>
              <a:t>PERSONALMENTE</a:t>
            </a:r>
          </a:p>
        </p:txBody>
      </p:sp>
    </p:spTree>
    <p:extLst>
      <p:ext uri="{BB962C8B-B14F-4D97-AF65-F5344CB8AC3E}">
        <p14:creationId xmlns:p14="http://schemas.microsoft.com/office/powerpoint/2010/main" val="3702541985"/>
      </p:ext>
    </p:extLst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86BC-CEF3-653A-02E3-05EDE5C3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r>
              <a:rPr lang="en-US" spc="0" dirty="0">
                <a:latin typeface="Montserrat Medium" pitchFamily="2" charset="0"/>
              </a:rPr>
              <a:t>1. Oren.</a:t>
            </a:r>
          </a:p>
        </p:txBody>
      </p:sp>
    </p:spTree>
    <p:extLst>
      <p:ext uri="{BB962C8B-B14F-4D97-AF65-F5344CB8AC3E}">
        <p14:creationId xmlns:p14="http://schemas.microsoft.com/office/powerpoint/2010/main" val="2484061165"/>
      </p:ext>
    </p:extLst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B4692-EF3C-7E6E-D4A4-67CF7D88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r>
              <a:rPr lang="en-US" spc="0" dirty="0">
                <a:latin typeface="Montserrat Medium" pitchFamily="2" charset="0"/>
              </a:rPr>
              <a:t>2. </a:t>
            </a:r>
            <a:r>
              <a:rPr lang="en-US" spc="0" dirty="0" err="1">
                <a:latin typeface="Montserrat Medium" pitchFamily="2" charset="0"/>
              </a:rPr>
              <a:t>Proporcionen</a:t>
            </a:r>
            <a:r>
              <a:rPr lang="en-US" spc="0" dirty="0">
                <a:latin typeface="Montserrat Medium" pitchFamily="2" charset="0"/>
              </a:rPr>
              <a:t> palabras de </a:t>
            </a:r>
            <a:r>
              <a:rPr lang="en-US" spc="0" dirty="0" err="1">
                <a:latin typeface="Montserrat Medium" pitchFamily="2" charset="0"/>
              </a:rPr>
              <a:t>ánimo</a:t>
            </a:r>
            <a:r>
              <a:rPr lang="en-US" spc="0" dirty="0">
                <a:latin typeface="Montserrat Medium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5572086"/>
      </p:ext>
    </p:extLst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0445-E881-8F72-68CD-CCDD7870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r>
              <a:rPr lang="en-US" spc="0" dirty="0">
                <a:latin typeface="Montserrat Medium" pitchFamily="2" charset="0"/>
              </a:rPr>
              <a:t>3. </a:t>
            </a:r>
            <a:r>
              <a:rPr lang="en-US" spc="0" dirty="0" err="1">
                <a:latin typeface="Montserrat Medium" pitchFamily="2" charset="0"/>
              </a:rPr>
              <a:t>Estén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presentes</a:t>
            </a:r>
            <a:r>
              <a:rPr lang="en-US" spc="0" dirty="0">
                <a:latin typeface="Montserrat Medium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9970320"/>
      </p:ext>
    </p:extLst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4B159F-D41B-DB66-3703-CE1D6BC1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1128" y="4533900"/>
            <a:ext cx="17421744" cy="4648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sz="7500" b="1" dirty="0">
                <a:solidFill>
                  <a:schemeClr val="tx1"/>
                </a:solidFill>
                <a:effectLst/>
                <a:latin typeface="Montserrat ExtraBold" pitchFamily="2" charset="77"/>
              </a:rPr>
              <a:t>¿</a:t>
            </a:r>
            <a:r>
              <a:rPr lang="en-US" sz="7500" dirty="0"/>
              <a:t>QUÉ SIGUE?</a:t>
            </a:r>
          </a:p>
        </p:txBody>
      </p:sp>
    </p:spTree>
    <p:extLst>
      <p:ext uri="{BB962C8B-B14F-4D97-AF65-F5344CB8AC3E}">
        <p14:creationId xmlns:p14="http://schemas.microsoft.com/office/powerpoint/2010/main" val="76516735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86BC-CEF3-653A-02E3-05EDE5C3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r>
              <a:rPr lang="en-US" b="1" dirty="0">
                <a:latin typeface="Montserrat Medium" pitchFamily="2" charset="0"/>
              </a:rPr>
              <a:t>CONEXIÓN</a:t>
            </a:r>
          </a:p>
        </p:txBody>
      </p:sp>
    </p:spTree>
    <p:extLst>
      <p:ext uri="{BB962C8B-B14F-4D97-AF65-F5344CB8AC3E}">
        <p14:creationId xmlns:p14="http://schemas.microsoft.com/office/powerpoint/2010/main" val="3582242173"/>
      </p:ext>
    </p:extLst>
  </p:cSld>
  <p:clrMapOvr>
    <a:masterClrMapping/>
  </p:clrMapOvr>
  <p:transition spd="med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86BC-CEF3-653A-02E3-05EDE5C3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pc="0" dirty="0">
                <a:latin typeface="Montserrat Medium" pitchFamily="2" charset="0"/>
              </a:rPr>
              <a:t>1. Una </a:t>
            </a:r>
            <a:r>
              <a:rPr lang="en-US" spc="0" dirty="0" err="1">
                <a:latin typeface="Montserrat Medium" pitchFamily="2" charset="0"/>
              </a:rPr>
              <a:t>cultura</a:t>
            </a:r>
            <a:r>
              <a:rPr lang="en-US" spc="0" dirty="0">
                <a:latin typeface="Montserrat Medium" pitchFamily="2" charset="0"/>
              </a:rPr>
              <a:t> de </a:t>
            </a:r>
            <a:r>
              <a:rPr lang="en-US" spc="0" dirty="0" err="1">
                <a:latin typeface="Montserrat Medium" pitchFamily="2" charset="0"/>
              </a:rPr>
              <a:t>evangelismo</a:t>
            </a:r>
            <a:r>
              <a:rPr lang="en-US" spc="0" dirty="0">
                <a:latin typeface="Montserrat Medium" pitchFamily="2" charset="0"/>
              </a:rPr>
              <a:t> es </a:t>
            </a:r>
            <a:r>
              <a:rPr lang="en-US" spc="0" dirty="0" err="1">
                <a:latin typeface="Montserrat Medium" pitchFamily="2" charset="0"/>
              </a:rPr>
              <a:t>muy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diferente</a:t>
            </a:r>
            <a:br>
              <a:rPr lang="en-US" spc="0" dirty="0">
                <a:latin typeface="Montserrat Medium" pitchFamily="2" charset="0"/>
              </a:rPr>
            </a:br>
            <a:r>
              <a:rPr lang="en-US" spc="0" dirty="0">
                <a:latin typeface="Montserrat Medium" pitchFamily="2" charset="0"/>
              </a:rPr>
              <a:t>de </a:t>
            </a:r>
            <a:r>
              <a:rPr lang="en-US" spc="0" dirty="0" err="1">
                <a:latin typeface="Montserrat Medium" pitchFamily="2" charset="0"/>
              </a:rPr>
              <a:t>una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campaña</a:t>
            </a:r>
            <a:r>
              <a:rPr lang="en-US" spc="0" dirty="0">
                <a:latin typeface="Montserrat Medium" pitchFamily="2" charset="0"/>
              </a:rPr>
              <a:t> de </a:t>
            </a:r>
            <a:r>
              <a:rPr lang="en-US" spc="0" dirty="0" err="1">
                <a:latin typeface="Montserrat Medium" pitchFamily="2" charset="0"/>
              </a:rPr>
              <a:t>evangelismo</a:t>
            </a:r>
            <a:r>
              <a:rPr lang="en-US" spc="0" dirty="0">
                <a:latin typeface="Montserrat Medium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1740772"/>
      </p:ext>
    </p:extLst>
  </p:cSld>
  <p:clrMapOvr>
    <a:masterClrMapping/>
  </p:clrMapOvr>
  <p:transition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86BC-CEF3-653A-02E3-05EDE5C3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pc="0" dirty="0">
                <a:latin typeface="Montserrat Medium" pitchFamily="2" charset="0"/>
              </a:rPr>
              <a:t>2. </a:t>
            </a:r>
            <a:r>
              <a:rPr lang="en-US" spc="0" dirty="0" err="1">
                <a:latin typeface="Montserrat Medium" pitchFamily="2" charset="0"/>
              </a:rPr>
              <a:t>Crear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una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cultura</a:t>
            </a:r>
            <a:r>
              <a:rPr lang="en-US" spc="0" dirty="0">
                <a:latin typeface="Montserrat Medium" pitchFamily="2" charset="0"/>
              </a:rPr>
              <a:t> de </a:t>
            </a:r>
            <a:r>
              <a:rPr lang="en-US" spc="0" dirty="0" err="1">
                <a:latin typeface="Montserrat Medium" pitchFamily="2" charset="0"/>
              </a:rPr>
              <a:t>evangelismo</a:t>
            </a:r>
            <a:r>
              <a:rPr lang="en-US" spc="0" dirty="0">
                <a:latin typeface="Montserrat Medium" pitchFamily="2" charset="0"/>
              </a:rPr>
              <a:t> es</a:t>
            </a:r>
            <a:br>
              <a:rPr lang="en-US" spc="0" dirty="0">
                <a:latin typeface="Montserrat Medium" pitchFamily="2" charset="0"/>
              </a:rPr>
            </a:br>
            <a:r>
              <a:rPr lang="en-US" spc="0" dirty="0">
                <a:latin typeface="Montserrat Medium" pitchFamily="2" charset="0"/>
              </a:rPr>
              <a:t>un </a:t>
            </a:r>
            <a:r>
              <a:rPr lang="en-US" spc="0" dirty="0" err="1">
                <a:latin typeface="Montserrat Medium" pitchFamily="2" charset="0"/>
              </a:rPr>
              <a:t>proceso</a:t>
            </a:r>
            <a:r>
              <a:rPr lang="en-US" spc="0" dirty="0">
                <a:latin typeface="Montserrat Medium" pitchFamily="2" charset="0"/>
              </a:rPr>
              <a:t> que </a:t>
            </a:r>
            <a:r>
              <a:rPr lang="en-US" spc="0" dirty="0" err="1">
                <a:latin typeface="Montserrat Medium" pitchFamily="2" charset="0"/>
              </a:rPr>
              <a:t>lleva</a:t>
            </a:r>
            <a:r>
              <a:rPr lang="en-US" spc="0" dirty="0">
                <a:latin typeface="Montserrat Medium" pitchFamily="2" charset="0"/>
              </a:rPr>
              <a:t> </a:t>
            </a:r>
            <a:r>
              <a:rPr lang="en-US" spc="0" dirty="0" err="1">
                <a:latin typeface="Montserrat Medium" pitchFamily="2" charset="0"/>
              </a:rPr>
              <a:t>tiempo</a:t>
            </a:r>
            <a:r>
              <a:rPr lang="en-US" spc="0" dirty="0">
                <a:latin typeface="Montserrat Medium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335221"/>
      </p:ext>
    </p:extLst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86BC-CEF3-653A-02E3-05EDE5C3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r>
              <a:rPr lang="en-US" spc="0" dirty="0">
                <a:latin typeface="Montserrat Medium" pitchFamily="2" charset="0"/>
              </a:rPr>
              <a:t>3. No </a:t>
            </a:r>
            <a:r>
              <a:rPr lang="en-US" spc="0" dirty="0" err="1">
                <a:latin typeface="Montserrat Medium" pitchFamily="2" charset="0"/>
              </a:rPr>
              <a:t>estás</a:t>
            </a:r>
            <a:r>
              <a:rPr lang="en-US" spc="0" dirty="0">
                <a:latin typeface="Montserrat Medium" pitchFamily="2" charset="0"/>
              </a:rPr>
              <a:t> sola.</a:t>
            </a:r>
          </a:p>
        </p:txBody>
      </p:sp>
    </p:spTree>
    <p:extLst>
      <p:ext uri="{BB962C8B-B14F-4D97-AF65-F5344CB8AC3E}">
        <p14:creationId xmlns:p14="http://schemas.microsoft.com/office/powerpoint/2010/main" val="311796565"/>
      </p:ext>
    </p:extLst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86BC-CEF3-653A-02E3-05EDE5C3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8" y="4533900"/>
            <a:ext cx="21971004" cy="4648200"/>
          </a:xfrm>
        </p:spPr>
        <p:txBody>
          <a:bodyPr/>
          <a:lstStyle/>
          <a:p>
            <a:r>
              <a:rPr lang="en-US" spc="0" dirty="0">
                <a:latin typeface="Montserrat Medium" pitchFamily="2" charset="0"/>
              </a:rPr>
              <a:t>evangelism@namb.net</a:t>
            </a:r>
          </a:p>
        </p:txBody>
      </p:sp>
    </p:spTree>
    <p:extLst>
      <p:ext uri="{BB962C8B-B14F-4D97-AF65-F5344CB8AC3E}">
        <p14:creationId xmlns:p14="http://schemas.microsoft.com/office/powerpoint/2010/main" val="2308033767"/>
      </p:ext>
    </p:extLst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674AB-21D5-0743-01D1-00C682ED3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5516"/>
            <a:ext cx="24383999" cy="105049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6500" spc="0" dirty="0">
                <a:latin typeface="Baskerville Old Face" panose="02020602080505020303" pitchFamily="18" charset="0"/>
              </a:rPr>
              <a:t>Jesús </a:t>
            </a:r>
            <a:r>
              <a:rPr lang="en-US" sz="6500" spc="0" dirty="0" err="1">
                <a:latin typeface="Baskerville Old Face" panose="02020602080505020303" pitchFamily="18" charset="0"/>
              </a:rPr>
              <a:t>los</a:t>
            </a:r>
            <a:r>
              <a:rPr lang="en-US" sz="6500" spc="0" dirty="0">
                <a:latin typeface="Baskerville Old Face" panose="02020602080505020303" pitchFamily="18" charset="0"/>
              </a:rPr>
              <a:t> </a:t>
            </a:r>
            <a:r>
              <a:rPr lang="en-US" sz="6500" spc="0" dirty="0" err="1">
                <a:latin typeface="Baskerville Old Face" panose="02020602080505020303" pitchFamily="18" charset="0"/>
              </a:rPr>
              <a:t>llamó</a:t>
            </a:r>
            <a:r>
              <a:rPr lang="en-US" sz="6500" spc="0" dirty="0">
                <a:latin typeface="Baskerville Old Face" panose="02020602080505020303" pitchFamily="18" charset="0"/>
              </a:rPr>
              <a:t>: «</a:t>
            </a:r>
            <a:r>
              <a:rPr lang="en-US" sz="6500" spc="0" dirty="0" err="1">
                <a:latin typeface="Baskerville Old Face" panose="02020602080505020303" pitchFamily="18" charset="0"/>
              </a:rPr>
              <a:t>Vengan</a:t>
            </a:r>
            <a:r>
              <a:rPr lang="en-US" sz="6500" spc="0" dirty="0">
                <a:latin typeface="Baskerville Old Face" panose="02020602080505020303" pitchFamily="18" charset="0"/>
              </a:rPr>
              <a:t>, </a:t>
            </a:r>
            <a:r>
              <a:rPr lang="en-US" sz="6500" spc="0" dirty="0" err="1">
                <a:latin typeface="Baskerville Old Face" panose="02020602080505020303" pitchFamily="18" charset="0"/>
              </a:rPr>
              <a:t>síganme</a:t>
            </a:r>
            <a:r>
              <a:rPr lang="en-US" sz="6500" spc="0" dirty="0">
                <a:latin typeface="Baskerville Old Face" panose="02020602080505020303" pitchFamily="18" charset="0"/>
              </a:rPr>
              <a:t>, </a:t>
            </a:r>
            <a:br>
              <a:rPr lang="en-US" sz="6500" spc="0" dirty="0">
                <a:latin typeface="Baskerville Old Face" panose="02020602080505020303" pitchFamily="18" charset="0"/>
              </a:rPr>
            </a:br>
            <a:r>
              <a:rPr lang="en-US" sz="6500" spc="0" dirty="0">
                <a:latin typeface="Baskerville Old Face" panose="02020602080505020303" pitchFamily="18" charset="0"/>
              </a:rPr>
              <a:t>¡y </a:t>
            </a:r>
            <a:r>
              <a:rPr lang="en-US" sz="6500" spc="0" dirty="0" err="1">
                <a:latin typeface="Baskerville Old Face" panose="02020602080505020303" pitchFamily="18" charset="0"/>
              </a:rPr>
              <a:t>yo</a:t>
            </a:r>
            <a:r>
              <a:rPr lang="en-US" sz="6500" spc="0" dirty="0">
                <a:latin typeface="Baskerville Old Face" panose="02020602080505020303" pitchFamily="18" charset="0"/>
              </a:rPr>
              <a:t> les </a:t>
            </a:r>
            <a:r>
              <a:rPr lang="en-US" sz="6500" spc="0" dirty="0" err="1">
                <a:latin typeface="Baskerville Old Face" panose="02020602080505020303" pitchFamily="18" charset="0"/>
              </a:rPr>
              <a:t>enseñaré</a:t>
            </a:r>
            <a:r>
              <a:rPr lang="en-US" sz="6500" spc="0" dirty="0">
                <a:latin typeface="Baskerville Old Face" panose="02020602080505020303" pitchFamily="18" charset="0"/>
              </a:rPr>
              <a:t> </a:t>
            </a:r>
            <a:r>
              <a:rPr lang="en-US" sz="6500" spc="0" dirty="0" err="1">
                <a:latin typeface="Baskerville Old Face" panose="02020602080505020303" pitchFamily="18" charset="0"/>
              </a:rPr>
              <a:t>cómo</a:t>
            </a:r>
            <a:r>
              <a:rPr lang="en-US" sz="6500" spc="0" dirty="0">
                <a:latin typeface="Baskerville Old Face" panose="02020602080505020303" pitchFamily="18" charset="0"/>
              </a:rPr>
              <a:t> </a:t>
            </a:r>
            <a:r>
              <a:rPr lang="en-US" sz="6500" spc="0" dirty="0" err="1">
                <a:latin typeface="Baskerville Old Face" panose="02020602080505020303" pitchFamily="18" charset="0"/>
              </a:rPr>
              <a:t>pescar</a:t>
            </a:r>
            <a:r>
              <a:rPr lang="en-US" sz="6500" spc="0" dirty="0">
                <a:latin typeface="Baskerville Old Face" panose="02020602080505020303" pitchFamily="18" charset="0"/>
              </a:rPr>
              <a:t> personas!».</a:t>
            </a:r>
            <a:br>
              <a:rPr lang="en-US" sz="6500" spc="0" dirty="0">
                <a:latin typeface="Baskerville Old Face" panose="02020602080505020303" pitchFamily="18" charset="0"/>
              </a:rPr>
            </a:br>
            <a:r>
              <a:rPr lang="en-US" sz="6500" spc="0" dirty="0">
                <a:latin typeface="Baskerville Old Face" panose="02020602080505020303" pitchFamily="18" charset="0"/>
              </a:rPr>
              <a:t>Mateo 4:19 (NTV)</a:t>
            </a:r>
          </a:p>
        </p:txBody>
      </p:sp>
    </p:spTree>
    <p:extLst>
      <p:ext uri="{BB962C8B-B14F-4D97-AF65-F5344CB8AC3E}">
        <p14:creationId xmlns:p14="http://schemas.microsoft.com/office/powerpoint/2010/main" val="259667451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FFFFFF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venir Next Condensed Regular"/>
        <a:ea typeface="Avenir Next Condensed Regular"/>
        <a:cs typeface="Avenir Next Condensed Regular"/>
      </a:majorFont>
      <a:minorFont>
        <a:latin typeface="Avenir Next Condensed Regular"/>
        <a:ea typeface="Avenir Next Condensed Regular"/>
        <a:cs typeface="Avenir Next Condensed Regular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100" b="0" i="0" u="none" strike="noStrike" cap="all" spc="1403" normalizeH="0" baseline="0">
            <a:ln>
              <a:noFill/>
            </a:ln>
            <a:solidFill>
              <a:srgbClr val="FFFFFF"/>
            </a:solidFill>
            <a:effectLst/>
            <a:uFillTx/>
            <a:latin typeface="MontserratRoman-Medium"/>
            <a:ea typeface="MontserratRoman-Medium"/>
            <a:cs typeface="MontserratRoman-Medium"/>
            <a:sym typeface="MontserratRoman-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venir Next Condensed Regular"/>
        <a:ea typeface="Avenir Next Condensed Regular"/>
        <a:cs typeface="Avenir Next Condensed Regular"/>
      </a:majorFont>
      <a:minorFont>
        <a:latin typeface="Avenir Next Condensed Regular"/>
        <a:ea typeface="Avenir Next Condensed Regular"/>
        <a:cs typeface="Avenir Next Condensed Regular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100" b="0" i="0" u="none" strike="noStrike" cap="all" spc="1403" normalizeH="0" baseline="0">
            <a:ln>
              <a:noFill/>
            </a:ln>
            <a:solidFill>
              <a:srgbClr val="FFFFFF"/>
            </a:solidFill>
            <a:effectLst/>
            <a:uFillTx/>
            <a:latin typeface="MontserratRoman-Medium"/>
            <a:ea typeface="MontserratRoman-Medium"/>
            <a:cs typeface="MontserratRoman-Medium"/>
            <a:sym typeface="MontserratRoman-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9F2E00824AED4BB868459712BC8718" ma:contentTypeVersion="18" ma:contentTypeDescription="Create a new document." ma:contentTypeScope="" ma:versionID="499ac2d322e54c753d461b9b9487a44b">
  <xsd:schema xmlns:xsd="http://www.w3.org/2001/XMLSchema" xmlns:xs="http://www.w3.org/2001/XMLSchema" xmlns:p="http://schemas.microsoft.com/office/2006/metadata/properties" xmlns:ns2="6f9f38c4-807f-4dbc-bd2e-1f51eaf18730" xmlns:ns3="9b5b8765-1cc8-4694-8497-0b876067edcc" targetNamespace="http://schemas.microsoft.com/office/2006/metadata/properties" ma:root="true" ma:fieldsID="f375d6e65e43485affe2a2c046a254c2" ns2:_="" ns3:_="">
    <xsd:import namespace="6f9f38c4-807f-4dbc-bd2e-1f51eaf18730"/>
    <xsd:import namespace="9b5b8765-1cc8-4694-8497-0b876067ed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f38c4-807f-4dbc-bd2e-1f51eaf18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c8edf6b-8064-4cf8-b3df-df037ebc05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5b8765-1cc8-4694-8497-0b876067edc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e52ff1c-c86d-4c6d-be70-aab0911c3c4b}" ma:internalName="TaxCatchAll" ma:showField="CatchAllData" ma:web="9b5b8765-1cc8-4694-8497-0b876067ed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5b8765-1cc8-4694-8497-0b876067edcc" xsi:nil="true"/>
    <lcf76f155ced4ddcb4097134ff3c332f xmlns="6f9f38c4-807f-4dbc-bd2e-1f51eaf1873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1F9CD0-63D3-4214-B035-80ED32F096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D58F03-626F-4E18-BE49-C900C6AD19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9f38c4-807f-4dbc-bd2e-1f51eaf18730"/>
    <ds:schemaRef ds:uri="9b5b8765-1cc8-4694-8497-0b876067ed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16F7AE-E0BE-43F3-BC1F-6C6658C7023C}">
  <ds:schemaRefs>
    <ds:schemaRef ds:uri="6f9f38c4-807f-4dbc-bd2e-1f51eaf18730"/>
    <ds:schemaRef ds:uri="9b5b8765-1cc8-4694-8497-0b876067edcc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1386</Words>
  <Application>Microsoft Office PowerPoint</Application>
  <PresentationFormat>Personalizado</PresentationFormat>
  <Paragraphs>147</Paragraphs>
  <Slides>94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94</vt:i4>
      </vt:variant>
    </vt:vector>
  </HeadingPairs>
  <TitlesOfParts>
    <vt:vector size="105" baseType="lpstr">
      <vt:lpstr>Arial</vt:lpstr>
      <vt:lpstr>Avenir Book</vt:lpstr>
      <vt:lpstr>Baskerville</vt:lpstr>
      <vt:lpstr>Baskerville Old Face</vt:lpstr>
      <vt:lpstr>Georgia</vt:lpstr>
      <vt:lpstr>Helvetica Neue</vt:lpstr>
      <vt:lpstr>Montserrat</vt:lpstr>
      <vt:lpstr>Montserrat ExtraBold</vt:lpstr>
      <vt:lpstr>Montserrat Medium</vt:lpstr>
      <vt:lpstr>MontserratRoman-Medium</vt:lpstr>
      <vt:lpstr>21_BasicWhite</vt:lpstr>
      <vt:lpstr>Presentación de PowerPoint</vt:lpstr>
      <vt:lpstr>CÓMO CAPACITAR A LAS MUJERES PARA EL EVANGELISMO</vt:lpstr>
      <vt:lpstr>Por tanto, vayan y hagan discípulos de todas las naciones, bautizándolos en el nombre del Padre y del Hijo y del Espíritu Santo, enseñándoles a obedecer todo lo que les he mandado a ustedes. Y les aseguro que estaré con ustedes siempre, hasta el fin del mundo.  Mateo 28:19-20 (NVI)</vt:lpstr>
      <vt:lpstr>Presentación de PowerPoint</vt:lpstr>
      <vt:lpstr>Presentación de PowerPoint</vt:lpstr>
      <vt:lpstr>Presentación de PowerPoint</vt:lpstr>
      <vt:lpstr>EVALUACIÓN</vt:lpstr>
      <vt:lpstr>COMPROMISO</vt:lpstr>
      <vt:lpstr>CONEXIÓN</vt:lpstr>
      <vt:lpstr>IMPULSO</vt:lpstr>
      <vt:lpstr>Las mujeres representan casi el 60% de la mayoría de las congregaciones.</vt:lpstr>
      <vt:lpstr>EVALUACIÓN: EVALUACIÓN PERSONAL</vt:lpstr>
      <vt:lpstr>Como líderes ministeriales, no podemos dar lo que no tenemos, y no podemos liderar lo que no vivimos. </vt:lpstr>
      <vt:lpstr>1. Evalúa tu alma.</vt:lpstr>
      <vt:lpstr>2. Evalúa tu matrimonio y familia.</vt:lpstr>
      <vt:lpstr>3. Evalúa tu trabajo.</vt:lpstr>
      <vt:lpstr>EVALUACIÓN: TU ALMA</vt:lpstr>
      <vt:lpstr>Presentación de PowerPoint</vt:lpstr>
      <vt:lpstr>1. Lee la Palabra de Dios.</vt:lpstr>
      <vt:lpstr>No solo de pan vivirá el hombre, sino de toda palabra que sale de la boca de Dios.  Mateo 4:4 (RVR 1960)</vt:lpstr>
      <vt:lpstr>2. Ora.</vt:lpstr>
      <vt:lpstr>Por nada estéis afanosos; antes bien, en todo, mediante oración y súplica con acción de gracias, sean dadas a conocer vuestras peticiones delante de Dios. Y la paz de Dios, que sobrepasa todo entendimiento, guardará vuestros corazones y vuestras mentes en Cristo Jesús.  Filipenses 4:6-7 (LBLA)</vt:lpstr>
      <vt:lpstr>3. Alaba. </vt:lpstr>
      <vt:lpstr>Presentación de PowerPoint</vt:lpstr>
      <vt:lpstr>Presentación de PowerPoint</vt:lpstr>
      <vt:lpstr>EVALUACIÓN: TU TRABAJO</vt:lpstr>
      <vt:lpstr>Vayan, pues, y hagan discípulos de todas las naciones, bautizándolos en el nombre del Padre y del Hijo y del Espíritu Santo, enseñándoles a guardar todo lo que les he mandado; y ¡recuerden! Yo estoy con ustedes todos los días, hasta el fin del mundo.  Mateo 28:19-20 (NBLA)</vt:lpstr>
      <vt:lpstr>Pregúntate: "¿Estoy participando personalmente en el evangelismo donde vivo, en el ministerio al que Dios me ha llamado a servir, en mi comunidad y en cualquier otro lugar donde Dios me ha puesto?".</vt:lpstr>
      <vt:lpstr>1. Modela el evangelismo.</vt:lpstr>
      <vt:lpstr>2. Prioriza el evangelismo. </vt:lpstr>
      <vt:lpstr>3. Discipula a otras en el evangelismo.</vt:lpstr>
      <vt:lpstr>COMPROMISO: MISIÓN</vt:lpstr>
      <vt:lpstr>1. Vivir la misión en todas partes.</vt:lpstr>
      <vt:lpstr>Por tanto, vayan y hagan discípulos de todas las naciones, bautizándolos en el nombre del Padre y del Hijo y del Espíritu Santo, enseñándoles a obedecer todo lo que les he mandado a ustedes.  Mateo 28:19-20a (NVI)</vt:lpstr>
      <vt:lpstr>2. Ir por tu día con intencionalidad.</vt:lpstr>
      <vt:lpstr>3. Conversar sobre el evangelio.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COMPROMISO: COMUNIDAD</vt:lpstr>
      <vt:lpstr>1. Identificar su comunidad personal.</vt:lpstr>
      <vt:lpstr>Familia</vt:lpstr>
      <vt:lpstr>Vecinas</vt:lpstr>
      <vt:lpstr>Compañeras de trabajo</vt:lpstr>
      <vt:lpstr>¡Te alabo porque soy una creación admirable!     ¡Tus obras son maravillosas     y esto lo sé muy bien!  Salmos 139:14</vt:lpstr>
      <vt:lpstr>2. Abrazar su comunidad geográfica.</vt:lpstr>
      <vt:lpstr>COMPROMISO: ELABORA UN PLAN</vt:lpstr>
      <vt:lpstr>1. Elige una herramienta y capacita a las mujeres.</vt:lpstr>
      <vt:lpstr>www.namb.net/evangelism/espanol</vt:lpstr>
      <vt:lpstr>2. Comprométete con la misión.</vt:lpstr>
      <vt:lpstr>3. Moviliza tu círculo de influencia.</vt:lpstr>
      <vt:lpstr>CONEXIÓN: ANTES DE INVOLUCRARSE</vt:lpstr>
      <vt:lpstr>1. Definir el éxito.</vt:lpstr>
      <vt:lpstr>Yo planté, Apolos regó;  pero Dios dio el crecimiento.  1 Corintios 3:6 (RVA-2015)</vt:lpstr>
      <vt:lpstr>2. Compartir temas de conversación.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Crear un plan de oración. </vt:lpstr>
      <vt:lpstr>www.namb.net/evangelism/espanol</vt:lpstr>
      <vt:lpstr>De mañana escuchas mi voz; muy temprano te expongo mi caso, y quedo esperando tu respuesta.  Salmos 5:3 (DHH)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CONEXIÓN: AL INVOLUCRARSE</vt:lpstr>
      <vt:lpstr>1. Recordar la mission.</vt:lpstr>
      <vt:lpstr>2. Ver a las personas e iniciar conversaciones evangelísticas.</vt:lpstr>
      <vt:lpstr>3. Confiar en el Espíritu Santo.</vt:lpstr>
      <vt:lpstr>Recibirán poder cuando el Espíritu Santo venga sobre ustedes; y serán Mis testigos en Jerusalén, en toda Judea y Samaria, y hasta los confines de la tierra.   Hechos 1:8 (NBLA)</vt:lpstr>
      <vt:lpstr>CONEXIÓN: DESPUÉS DE CREAR LA CONEXIÓN</vt:lpstr>
      <vt:lpstr>1. Seguir orando.</vt:lpstr>
      <vt:lpstr>Así es también la palabra que sale de mi boca:     No volverá a mí vacía, sino que hará lo que yo deseo     y cumplirá con mis propósitos.  Isaías 55:11 (NVI)</vt:lpstr>
      <vt:lpstr>2. Seguir conectándose.</vt:lpstr>
      <vt:lpstr>3. Seguir compartiendo.</vt:lpstr>
      <vt:lpstr>IMPULSO: EN PÚBLICO</vt:lpstr>
      <vt:lpstr>1. Aprovecha las reuniones de grupos grandes.</vt:lpstr>
      <vt:lpstr>2. Aprovecha los grupos pequeños.</vt:lpstr>
      <vt:lpstr>3. Aprovecha los medios de comunicación.</vt:lpstr>
      <vt:lpstr>IMPULSO: PERSONALMENTE</vt:lpstr>
      <vt:lpstr>1. Oren.</vt:lpstr>
      <vt:lpstr>2. Proporcionen palabras de ánimo.</vt:lpstr>
      <vt:lpstr>3. Estén presentes.</vt:lpstr>
      <vt:lpstr>¿QUÉ SIGUE?</vt:lpstr>
      <vt:lpstr>1. Una cultura de evangelismo es muy diferente de una campaña de evangelismo.</vt:lpstr>
      <vt:lpstr>2. Crear una cultura de evangelismo es un proceso que lleva tiempo.</vt:lpstr>
      <vt:lpstr>3. No estás sola.</vt:lpstr>
      <vt:lpstr>evangelism@namb.net</vt:lpstr>
      <vt:lpstr>Jesús los llamó: «Vengan, síganme,  ¡y yo les enseñaré cómo pescar personas!». Mateo 4:19 (NTV)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Warner, Hailey</dc:creator>
  <cp:lastModifiedBy>Oscar Hernandez Salinas</cp:lastModifiedBy>
  <cp:revision>17</cp:revision>
  <dcterms:modified xsi:type="dcterms:W3CDTF">2025-01-30T19:26:55Z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0x010100029F2E00824AED4BB868459712BC8718</vt:lpwstr>
  </property>
  <property fmtid="{D5CDD505-2E9C-101B-9397-08002B2CF9AE}" pid="3" name="MediaServiceImageTags">
    <vt:lpwstr/>
  </property>
</Properties>
</file>